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37"/>
  </p:notesMasterIdLst>
  <p:handoutMasterIdLst>
    <p:handoutMasterId r:id="rId38"/>
  </p:handoutMasterIdLst>
  <p:sldIdLst>
    <p:sldId id="256" r:id="rId2"/>
    <p:sldId id="380" r:id="rId3"/>
    <p:sldId id="418" r:id="rId4"/>
    <p:sldId id="419" r:id="rId5"/>
    <p:sldId id="424" r:id="rId6"/>
    <p:sldId id="422" r:id="rId7"/>
    <p:sldId id="423" r:id="rId8"/>
    <p:sldId id="415" r:id="rId9"/>
    <p:sldId id="421" r:id="rId10"/>
    <p:sldId id="416" r:id="rId11"/>
    <p:sldId id="417" r:id="rId12"/>
    <p:sldId id="420" r:id="rId13"/>
    <p:sldId id="392" r:id="rId14"/>
    <p:sldId id="393" r:id="rId15"/>
    <p:sldId id="381" r:id="rId16"/>
    <p:sldId id="383" r:id="rId17"/>
    <p:sldId id="397" r:id="rId18"/>
    <p:sldId id="410" r:id="rId19"/>
    <p:sldId id="411" r:id="rId20"/>
    <p:sldId id="412" r:id="rId21"/>
    <p:sldId id="384" r:id="rId22"/>
    <p:sldId id="387" r:id="rId23"/>
    <p:sldId id="386" r:id="rId24"/>
    <p:sldId id="390" r:id="rId25"/>
    <p:sldId id="399" r:id="rId26"/>
    <p:sldId id="400" r:id="rId27"/>
    <p:sldId id="391" r:id="rId28"/>
    <p:sldId id="382" r:id="rId29"/>
    <p:sldId id="407" r:id="rId30"/>
    <p:sldId id="402" r:id="rId31"/>
    <p:sldId id="414" r:id="rId32"/>
    <p:sldId id="409" r:id="rId33"/>
    <p:sldId id="374" r:id="rId34"/>
    <p:sldId id="334" r:id="rId35"/>
    <p:sldId id="365" r:id="rId36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E77B"/>
    <a:srgbClr val="4FCAE6"/>
    <a:srgbClr val="9378CD"/>
    <a:srgbClr val="F56D50"/>
    <a:srgbClr val="7AD5C9"/>
    <a:srgbClr val="2B3951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86"/>
    <p:restoredTop sz="93731" autoAdjust="0"/>
  </p:normalViewPr>
  <p:slideViewPr>
    <p:cSldViewPr snapToGrid="0">
      <p:cViewPr varScale="1">
        <p:scale>
          <a:sx n="42" d="100"/>
          <a:sy n="42" d="100"/>
        </p:scale>
        <p:origin x="224" y="61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7/30/19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  <a:p>
            <a:r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76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9557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280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Put</a:t>
            </a:r>
            <a:r>
              <a:rPr lang="en-US" baseline="0" dirty="0"/>
              <a:t> lifecycle titles in quotes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8924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373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404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30594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2/3 circles</a:t>
            </a:r>
            <a:r>
              <a:rPr lang="en-US" baseline="0" dirty="0"/>
              <a:t> aligned in a row on a separate slide.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948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6159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7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844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1612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</a:t>
            </a:r>
            <a:r>
              <a:rPr lang="en-US" baseline="0" dirty="0"/>
              <a:t> Nexus 9 (find laptop frames)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187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19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40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65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734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3962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3918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1888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480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13" Type="http://schemas.openxmlformats.org/officeDocument/2006/relationships/image" Target="../media/image21.emf"/><Relationship Id="rId18" Type="http://schemas.openxmlformats.org/officeDocument/2006/relationships/image" Target="../media/image2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12" Type="http://schemas.openxmlformats.org/officeDocument/2006/relationships/image" Target="../media/image20.emf"/><Relationship Id="rId17" Type="http://schemas.openxmlformats.org/officeDocument/2006/relationships/image" Target="../media/image25.em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4.emf"/><Relationship Id="rId20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emf"/><Relationship Id="rId11" Type="http://schemas.openxmlformats.org/officeDocument/2006/relationships/image" Target="../media/image19.emf"/><Relationship Id="rId5" Type="http://schemas.openxmlformats.org/officeDocument/2006/relationships/image" Target="../media/image13.emf"/><Relationship Id="rId15" Type="http://schemas.openxmlformats.org/officeDocument/2006/relationships/image" Target="../media/image23.emf"/><Relationship Id="rId10" Type="http://schemas.openxmlformats.org/officeDocument/2006/relationships/image" Target="../media/image18.emf"/><Relationship Id="rId19" Type="http://schemas.openxmlformats.org/officeDocument/2006/relationships/image" Target="../media/image27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Relationship Id="rId14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Y3nGkzbc0JE?feature=oembed" TargetMode="Externa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>
            <a:extLst/>
          </a:blip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96608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588885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Presentation Fonts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template uses the Segoe UI font. It’s included on Windows but most be downloaded and installed (just open it) on OS X:</a:t>
            </a:r>
          </a:p>
          <a:p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Download here:</a:t>
            </a:r>
          </a:p>
          <a:p>
            <a:r>
              <a:rPr lang="en-US" dirty="0">
                <a:solidFill>
                  <a:schemeClr val="bg1"/>
                </a:solidFill>
              </a:rPr>
              <a:t>http://</a:t>
            </a:r>
            <a:r>
              <a:rPr lang="en-US" dirty="0" err="1">
                <a:solidFill>
                  <a:schemeClr val="bg1"/>
                </a:solidFill>
              </a:rPr>
              <a:t>bit.ly</a:t>
            </a:r>
            <a:r>
              <a:rPr lang="en-US" dirty="0">
                <a:solidFill>
                  <a:schemeClr val="bg1"/>
                </a:solidFill>
              </a:rPr>
              <a:t>/22vaiZ8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11080859" y="3261666"/>
            <a:ext cx="14072889" cy="8138641"/>
            <a:chOff x="9347115" y="4951318"/>
            <a:chExt cx="14072889" cy="8138641"/>
          </a:xfrm>
        </p:grpSpPr>
        <p:sp>
          <p:nvSpPr>
            <p:cNvPr id="19" name="TextBox 18"/>
            <p:cNvSpPr txBox="1"/>
            <p:nvPr/>
          </p:nvSpPr>
          <p:spPr>
            <a:xfrm>
              <a:off x="9466383" y="8288331"/>
              <a:ext cx="7366842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80pt.</a:t>
              </a:r>
              <a:endParaRPr kumimoji="0" lang="en-US" sz="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486260" y="12156370"/>
              <a:ext cx="4883596" cy="933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54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Regular 54pt.</a:t>
              </a:r>
              <a:endParaRPr kumimoji="0" lang="en-US" sz="54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347115" y="5106881"/>
              <a:ext cx="14072889" cy="28725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Bold 180pt.</a:t>
              </a:r>
              <a:endParaRPr kumimoji="0" lang="en-US" sz="1800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466383" y="10298203"/>
              <a:ext cx="6579704" cy="10259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6000" b="0" dirty="0">
                  <a:solidFill>
                    <a:schemeClr val="bg1"/>
                  </a:solidFill>
                  <a:latin typeface="Segoe UI Light" charset="0"/>
                  <a:ea typeface="Segoe UI Light" charset="0"/>
                  <a:cs typeface="Segoe UI Light" charset="0"/>
                </a:rPr>
                <a:t>Light 60pt.</a:t>
              </a:r>
              <a:endParaRPr kumimoji="0" lang="en-US" sz="6000" b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Segoe UI Light" charset="0"/>
                <a:ea typeface="Segoe UI Light" charset="0"/>
                <a:cs typeface="Segoe UI Light" charset="0"/>
                <a:sym typeface="Segoe UI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9466383" y="7858605"/>
              <a:ext cx="204735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Title copy 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9466383" y="9865779"/>
              <a:ext cx="234872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Subheading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466383" y="11756549"/>
              <a:ext cx="208422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Body copy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9466383" y="4951318"/>
              <a:ext cx="310213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b="0" dirty="0">
                  <a:solidFill>
                    <a:srgbClr val="B8E77B"/>
                  </a:solidFill>
                  <a:latin typeface="Segoe UI" charset="0"/>
                  <a:ea typeface="Segoe UI" charset="0"/>
                  <a:cs typeface="Segoe UI" charset="0"/>
                </a:rPr>
                <a:t>Section heading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633628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Code representation example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endParaRPr lang="en-US" sz="3600" dirty="0">
              <a:solidFill>
                <a:srgbClr val="FFFDC3"/>
              </a:solidFill>
              <a:sym typeface="Menlo Regular"/>
            </a:endParaRP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FFDC3"/>
                </a:solidFill>
                <a:sym typeface="Menlo Regular"/>
              </a:rPr>
              <a:t>base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sym typeface="Menlo Regular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72450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separate slides to call out sub-snippets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6627264" cy="9432279"/>
          </a:xfrm>
        </p:spPr>
        <p:txBody>
          <a:bodyPr>
            <a:normAutofit/>
          </a:bodyPr>
          <a:lstStyle/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public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override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void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Bundle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FFDC3"/>
                </a:solidFill>
                <a:latin typeface="Menlo Regular"/>
                <a:ea typeface="Menlo Regular"/>
                <a:cs typeface="Menlo Regular"/>
                <a:sym typeface="Menlo Regular"/>
              </a:rPr>
              <a:t>base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OnViewCreated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savedInstanceState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DividerHeight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Divider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E89C77"/>
                </a:solidFill>
                <a:latin typeface="Menlo Regular"/>
                <a:ea typeface="Menlo Regular"/>
                <a:cs typeface="Menlo Regular"/>
                <a:sym typeface="Menlo Regular"/>
              </a:rPr>
              <a:t>null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A7D4A8"/>
                </a:solidFill>
                <a:latin typeface="Menlo Regular"/>
                <a:ea typeface="Menlo Regular"/>
                <a:cs typeface="Menlo Regular"/>
                <a:sym typeface="Menlo Regular"/>
              </a:rPr>
              <a:t>new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GroceryListAdapter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Context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,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_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order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Products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b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</a:t>
            </a:r>
            <a:r>
              <a:rPr lang="en-US" sz="3600" dirty="0">
                <a:solidFill>
                  <a:srgbClr val="78A9D6"/>
                </a:solidFill>
                <a:latin typeface="Menlo Regular"/>
                <a:ea typeface="Menlo Regular"/>
                <a:cs typeface="Menlo Regular"/>
                <a:sym typeface="Menlo Regular"/>
              </a:rPr>
              <a:t>if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(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ListAdapter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Count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FF8FFD"/>
                </a:solidFill>
                <a:latin typeface="Menlo Regular"/>
                <a:ea typeface="Menlo Regular"/>
                <a:cs typeface="Menlo Regular"/>
                <a:sym typeface="Menlo Regular"/>
              </a:rPr>
              <a:t>0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) {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			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checkoutButton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Visibility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=</a:t>
            </a:r>
            <a:r>
              <a:rPr lang="en-US" sz="3600" dirty="0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 </a:t>
            </a:r>
            <a:r>
              <a:rPr lang="en-US" sz="3600" dirty="0" err="1">
                <a:solidFill>
                  <a:srgbClr val="D0D1FE"/>
                </a:solidFill>
                <a:latin typeface="Menlo Regular"/>
                <a:ea typeface="Menlo Regular"/>
                <a:cs typeface="Menlo Regular"/>
                <a:sym typeface="Menlo Regular"/>
              </a:rPr>
              <a:t>ViewStates</a:t>
            </a:r>
            <a:r>
              <a:rPr lang="en-US" sz="3600" dirty="0" err="1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.</a:t>
            </a:r>
            <a:r>
              <a:rPr lang="en-US" sz="3600" dirty="0" err="1">
                <a:solidFill>
                  <a:srgbClr val="F8F5EC"/>
                </a:solidFill>
                <a:latin typeface="Menlo Regular"/>
                <a:ea typeface="Menlo Regular"/>
                <a:cs typeface="Menlo Regular"/>
                <a:sym typeface="Menlo Regular"/>
              </a:rPr>
              <a:t>Invisible</a:t>
            </a: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;</a:t>
            </a:r>
          </a:p>
          <a:p>
            <a:pPr lvl="0" defTabSz="457200">
              <a:lnSpc>
                <a:spcPct val="120000"/>
              </a:lnSpc>
              <a:defRPr sz="1800" b="0">
                <a:solidFill>
                  <a:srgbClr val="000000"/>
                </a:solidFill>
              </a:defRPr>
            </a:pP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    }</a:t>
            </a:r>
            <a:b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</a:br>
            <a:r>
              <a:rPr lang="en-US" sz="3600" dirty="0">
                <a:solidFill>
                  <a:srgbClr val="B3FB73"/>
                </a:solidFill>
                <a:latin typeface="Menlo Regular"/>
                <a:ea typeface="Menlo Regular"/>
                <a:cs typeface="Menlo Regular"/>
                <a:sym typeface="Menlo Regular"/>
              </a:rPr>
              <a:t>}</a:t>
            </a:r>
          </a:p>
        </p:txBody>
      </p:sp>
      <p:sp>
        <p:nvSpPr>
          <p:cNvPr id="4" name="Shape 222"/>
          <p:cNvSpPr/>
          <p:nvPr/>
        </p:nvSpPr>
        <p:spPr>
          <a:xfrm>
            <a:off x="1756393" y="5838203"/>
            <a:ext cx="240276" cy="1907690"/>
          </a:xfrm>
          <a:prstGeom prst="rect">
            <a:avLst/>
          </a:prstGeom>
          <a:solidFill>
            <a:srgbClr val="B8E77B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7EC368"/>
                </a:solidFill>
              </a:defRPr>
            </a:pPr>
            <a:endParaRPr/>
          </a:p>
        </p:txBody>
      </p:sp>
      <p:sp>
        <p:nvSpPr>
          <p:cNvPr id="6" name="Shape 225"/>
          <p:cNvSpPr/>
          <p:nvPr/>
        </p:nvSpPr>
        <p:spPr>
          <a:xfrm>
            <a:off x="1191591" y="2754312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lnSpc>
                <a:spcPct val="90000"/>
              </a:lnSpc>
              <a:spcBef>
                <a:spcPts val="3500"/>
              </a:spcBef>
              <a:defRPr b="0">
                <a:solidFill>
                  <a:srgbClr val="FFFFFF"/>
                </a:solidFill>
              </a:defRPr>
            </a:pPr>
            <a:endParaRPr dirty="0"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10" name="Shape 225"/>
          <p:cNvSpPr/>
          <p:nvPr/>
        </p:nvSpPr>
        <p:spPr>
          <a:xfrm>
            <a:off x="1191591" y="8567210"/>
            <a:ext cx="21181210" cy="2724912"/>
          </a:xfrm>
          <a:prstGeom prst="rect">
            <a:avLst/>
          </a:prstGeom>
          <a:solidFill>
            <a:srgbClr val="30245B">
              <a:alpha val="75000"/>
            </a:srgb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lnSpc>
                <a:spcPct val="90000"/>
              </a:lnSpc>
              <a:spcBef>
                <a:spcPts val="3500"/>
              </a:spcBef>
            </a:pPr>
            <a:endParaRPr b="0" dirty="0">
              <a:solidFill>
                <a:srgbClr val="FFFFFF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191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Evolve 2016 color palette</a:t>
            </a:r>
          </a:p>
        </p:txBody>
      </p:sp>
      <p:sp>
        <p:nvSpPr>
          <p:cNvPr id="5" name="Rectangle 4"/>
          <p:cNvSpPr/>
          <p:nvPr/>
        </p:nvSpPr>
        <p:spPr>
          <a:xfrm>
            <a:off x="1371600" y="5120773"/>
            <a:ext cx="914400" cy="914400"/>
          </a:xfrm>
          <a:prstGeom prst="rect">
            <a:avLst/>
          </a:prstGeom>
          <a:solidFill>
            <a:srgbClr val="76828A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33816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R:118 G:130 B:138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76828A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80920" y="6598858"/>
            <a:ext cx="914400" cy="914400"/>
          </a:xfrm>
          <a:prstGeom prst="rect">
            <a:avLst/>
          </a:prstGeom>
          <a:solidFill>
            <a:srgbClr val="7AD5C9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43136" y="6472852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R:122 G:213 B:201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da-DK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7AD5C9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71600" y="6628922"/>
            <a:ext cx="914400" cy="914400"/>
          </a:xfrm>
          <a:prstGeom prst="rect">
            <a:avLst/>
          </a:prstGeom>
          <a:solidFill>
            <a:srgbClr val="F56D50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816" y="650291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R:245 G:109 B:80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F56D50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380920" y="5120773"/>
            <a:ext cx="914400" cy="914400"/>
          </a:xfrm>
          <a:prstGeom prst="rect">
            <a:avLst/>
          </a:prstGeom>
          <a:solidFill>
            <a:srgbClr val="4FCAE6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443135" y="4994767"/>
            <a:ext cx="3262577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R:79 G:202 B:230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4FCAE6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371600" y="8141821"/>
            <a:ext cx="914400" cy="914400"/>
          </a:xfrm>
          <a:prstGeom prst="rect">
            <a:avLst/>
          </a:prstGeom>
          <a:solidFill>
            <a:srgbClr val="9378CD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433816" y="8015815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R:147 G:120 B:205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9378CD</a:t>
            </a:r>
          </a:p>
        </p:txBody>
      </p:sp>
      <p:sp>
        <p:nvSpPr>
          <p:cNvPr id="17" name="Rectangle 16"/>
          <p:cNvSpPr/>
          <p:nvPr/>
        </p:nvSpPr>
        <p:spPr>
          <a:xfrm>
            <a:off x="12938517" y="7035834"/>
            <a:ext cx="914400" cy="914400"/>
          </a:xfrm>
          <a:prstGeom prst="rect">
            <a:avLst/>
          </a:prstGeom>
          <a:solidFill>
            <a:srgbClr val="7C69A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4000733" y="6925326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R:124 G:105 B:174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2938517" y="5120773"/>
            <a:ext cx="914400" cy="914400"/>
          </a:xfrm>
          <a:prstGeom prst="rect">
            <a:avLst/>
          </a:prstGeom>
          <a:solidFill>
            <a:srgbClr val="1DAEC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4000733" y="4994767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R:29 G:174 B:206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1DAECE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7947837" y="5120773"/>
            <a:ext cx="914400" cy="914400"/>
          </a:xfrm>
          <a:prstGeom prst="rect">
            <a:avLst/>
          </a:prstGeom>
          <a:solidFill>
            <a:srgbClr val="365271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9010053" y="4974889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R:54 G:82 B:113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is-I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365271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7947837" y="7022069"/>
            <a:ext cx="914400" cy="914400"/>
          </a:xfrm>
          <a:prstGeom prst="rect">
            <a:avLst/>
          </a:prstGeom>
          <a:solidFill>
            <a:srgbClr val="F0B23F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9010053" y="6911561"/>
            <a:ext cx="4324792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R:240 G:178 B:63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7C69AE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380920" y="8141821"/>
            <a:ext cx="914400" cy="914400"/>
          </a:xfrm>
          <a:prstGeom prst="rect">
            <a:avLst/>
          </a:prstGeom>
          <a:solidFill>
            <a:srgbClr val="B8E77B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90000"/>
              </a:lnSpc>
              <a:spcBef>
                <a:spcPts val="3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45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Segoe UI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443136" y="8015815"/>
            <a:ext cx="3404670" cy="107721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R:184 G:231 B:123</a:t>
            </a:r>
          </a:p>
          <a:p>
            <a:r>
              <a:rPr lang="en-US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HEX: </a:t>
            </a:r>
            <a:r>
              <a:rPr lang="uk-UA" sz="32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B8E77B</a:t>
            </a:r>
            <a:endParaRPr lang="en-US" sz="32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35024" y="3033711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Template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2850024" y="3050169"/>
            <a:ext cx="7550559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54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Life cycle</a:t>
            </a:r>
            <a:endParaRPr kumimoji="0" lang="en-US" sz="54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2870180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Build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7865464" y="4528361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Test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892797" y="6427034"/>
            <a:ext cx="1714148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Monitor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910940" y="6427034"/>
            <a:ext cx="312434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b="0" dirty="0">
                <a:solidFill>
                  <a:srgbClr val="FAD43C"/>
                </a:solidFill>
                <a:latin typeface="Segoe UI" charset="0"/>
                <a:ea typeface="Segoe UI" charset="0"/>
                <a:cs typeface="Segoe UI" charset="0"/>
              </a:rPr>
              <a:t>Accelerate/Learn</a:t>
            </a:r>
            <a:endParaRPr kumimoji="0" lang="en-US" sz="3200" b="0" u="none" strike="noStrike" cap="none" spc="0" normalizeH="0" baseline="0" dirty="0">
              <a:ln>
                <a:noFill/>
              </a:ln>
              <a:solidFill>
                <a:srgbClr val="FAD43C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7231807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Iconography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1423312" cy="2097088"/>
          </a:xfrm>
        </p:spPr>
        <p:txBody>
          <a:bodyPr>
            <a:normAutofit fontScale="92500"/>
          </a:bodyPr>
          <a:lstStyle/>
          <a:p>
            <a:r>
              <a:rPr lang="en-US" dirty="0">
                <a:solidFill>
                  <a:schemeClr val="bg1"/>
                </a:solidFill>
              </a:rPr>
              <a:t>Please use the outlined device icons provided here for any iconography needs in your presentation. Resize, copy and paste as needed.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lum bright="70000" contrast="-70000"/>
          </a:blip>
          <a:stretch>
            <a:fillRect/>
          </a:stretch>
        </p:blipFill>
        <p:spPr>
          <a:xfrm>
            <a:off x="3271012" y="4965130"/>
            <a:ext cx="2333309" cy="3429963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5306443" y="5803096"/>
            <a:ext cx="1357601" cy="2715201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lum bright="70000" contrast="-70000"/>
          </a:blip>
          <a:stretch>
            <a:fillRect/>
          </a:stretch>
        </p:blipFill>
        <p:spPr>
          <a:xfrm>
            <a:off x="6915051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7719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003" y="4965130"/>
            <a:ext cx="2321589" cy="341273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3572" y="5803096"/>
            <a:ext cx="1345033" cy="2690065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40387" y="5528528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581274" y="4965130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60769" y="5803096"/>
            <a:ext cx="1357635" cy="27152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81274" y="9280321"/>
            <a:ext cx="2333309" cy="342996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675843" y="10150140"/>
            <a:ext cx="1366021" cy="273204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261709" y="9892413"/>
            <a:ext cx="1494885" cy="2989769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93158" y="9828535"/>
            <a:ext cx="1494528" cy="2989056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0038" y="9280321"/>
            <a:ext cx="2319912" cy="3410270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99338" y="10088179"/>
            <a:ext cx="1364706" cy="2729412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20501" y="9316967"/>
            <a:ext cx="2346547" cy="3449424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068450" y="9885083"/>
            <a:ext cx="1504154" cy="3008308"/>
          </a:xfrm>
          <a:prstGeom prst="rect">
            <a:avLst/>
          </a:prstGeom>
          <a:solidFill>
            <a:srgbClr val="2B3951"/>
          </a:solidFill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500007" y="10196195"/>
            <a:ext cx="1348598" cy="2697196"/>
          </a:xfrm>
          <a:prstGeom prst="rect">
            <a:avLst/>
          </a:prstGeom>
          <a:solidFill>
            <a:srgbClr val="2B3951"/>
          </a:solidFill>
        </p:spPr>
      </p:pic>
    </p:spTree>
    <p:extLst>
      <p:ext uri="{BB962C8B-B14F-4D97-AF65-F5344CB8AC3E}">
        <p14:creationId xmlns:p14="http://schemas.microsoft.com/office/powerpoint/2010/main" val="322955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997302"/>
          </a:xfrm>
        </p:spPr>
        <p:txBody>
          <a:bodyPr/>
          <a:lstStyle/>
          <a:p>
            <a:r>
              <a:rPr lang="en-US" dirty="0"/>
              <a:t>Copy and paste as needed. Hold down the shift key while clicking and dragging the shape from the corner to resize it proportionally.</a:t>
            </a:r>
          </a:p>
        </p:txBody>
      </p:sp>
      <p:sp>
        <p:nvSpPr>
          <p:cNvPr id="71" name="Oval 70"/>
          <p:cNvSpPr/>
          <p:nvPr/>
        </p:nvSpPr>
        <p:spPr>
          <a:xfrm>
            <a:off x="2882377" y="8240438"/>
            <a:ext cx="1098917" cy="1098917"/>
          </a:xfrm>
          <a:prstGeom prst="ellips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4429729" y="8240438"/>
            <a:ext cx="1098917" cy="1098917"/>
          </a:xfrm>
          <a:prstGeom prst="ellips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/>
          <p:cNvSpPr/>
          <p:nvPr/>
        </p:nvSpPr>
        <p:spPr>
          <a:xfrm>
            <a:off x="2882377" y="9575237"/>
            <a:ext cx="1098917" cy="1098917"/>
          </a:xfrm>
          <a:prstGeom prst="ellips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4429729" y="9575237"/>
            <a:ext cx="1098917" cy="1098917"/>
          </a:xfrm>
          <a:prstGeom prst="ellips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1335024" y="8240438"/>
            <a:ext cx="1098917" cy="1098917"/>
          </a:xfrm>
          <a:prstGeom prst="ellips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1335024" y="9575237"/>
            <a:ext cx="1098917" cy="1098917"/>
          </a:xfrm>
          <a:prstGeom prst="ellips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683832" y="5600774"/>
            <a:ext cx="1098917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12231184" y="5600774"/>
            <a:ext cx="1098917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10683832" y="6906979"/>
            <a:ext cx="1098917" cy="1098917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2231184" y="6906979"/>
            <a:ext cx="1098917" cy="1098917"/>
          </a:xfrm>
          <a:prstGeom prst="rect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/>
          <p:cNvSpPr/>
          <p:nvPr/>
        </p:nvSpPr>
        <p:spPr>
          <a:xfrm>
            <a:off x="2882377" y="5600774"/>
            <a:ext cx="1098917" cy="1098917"/>
          </a:xfrm>
          <a:prstGeom prst="ellips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/>
          <p:cNvSpPr/>
          <p:nvPr/>
        </p:nvSpPr>
        <p:spPr>
          <a:xfrm>
            <a:off x="4429729" y="5600774"/>
            <a:ext cx="1098917" cy="1098917"/>
          </a:xfrm>
          <a:prstGeom prst="ellips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2882377" y="6906979"/>
            <a:ext cx="1098917" cy="1098917"/>
          </a:xfrm>
          <a:prstGeom prst="ellips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429729" y="6906979"/>
            <a:ext cx="1098917" cy="1098917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riangle 60"/>
          <p:cNvSpPr/>
          <p:nvPr/>
        </p:nvSpPr>
        <p:spPr>
          <a:xfrm>
            <a:off x="18514510" y="5600774"/>
            <a:ext cx="1257034" cy="1083650"/>
          </a:xfrm>
          <a:prstGeom prst="triangle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riangle 61"/>
          <p:cNvSpPr/>
          <p:nvPr/>
        </p:nvSpPr>
        <p:spPr>
          <a:xfrm>
            <a:off x="20219979" y="5600774"/>
            <a:ext cx="1257034" cy="1083650"/>
          </a:xfrm>
          <a:prstGeom prst="triangle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riangle 62"/>
          <p:cNvSpPr/>
          <p:nvPr/>
        </p:nvSpPr>
        <p:spPr>
          <a:xfrm>
            <a:off x="18514510" y="6922245"/>
            <a:ext cx="1257034" cy="1083650"/>
          </a:xfrm>
          <a:prstGeom prst="triangle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riangle 63"/>
          <p:cNvSpPr/>
          <p:nvPr/>
        </p:nvSpPr>
        <p:spPr>
          <a:xfrm>
            <a:off x="20219979" y="6922245"/>
            <a:ext cx="1257034" cy="1083650"/>
          </a:xfrm>
          <a:prstGeom prst="triangl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/>
          <p:cNvSpPr/>
          <p:nvPr/>
        </p:nvSpPr>
        <p:spPr>
          <a:xfrm>
            <a:off x="1335024" y="5600774"/>
            <a:ext cx="1098917" cy="1098917"/>
          </a:xfrm>
          <a:prstGeom prst="ellips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1335024" y="6906979"/>
            <a:ext cx="1098917" cy="1098917"/>
          </a:xfrm>
          <a:prstGeom prst="ellips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9136479" y="5600774"/>
            <a:ext cx="1098917" cy="1098917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9136479" y="6906979"/>
            <a:ext cx="1098917" cy="1098917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riangle 68"/>
          <p:cNvSpPr/>
          <p:nvPr/>
        </p:nvSpPr>
        <p:spPr>
          <a:xfrm>
            <a:off x="16809039" y="5600774"/>
            <a:ext cx="1257034" cy="1083650"/>
          </a:xfrm>
          <a:prstGeom prst="triangle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riangle 69"/>
          <p:cNvSpPr/>
          <p:nvPr/>
        </p:nvSpPr>
        <p:spPr>
          <a:xfrm>
            <a:off x="16809039" y="6922245"/>
            <a:ext cx="1257034" cy="1083650"/>
          </a:xfrm>
          <a:prstGeom prst="triangle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10683832" y="8240438"/>
            <a:ext cx="1098917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12231184" y="8240438"/>
            <a:ext cx="1098917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10683832" y="9575237"/>
            <a:ext cx="1098917" cy="1098917"/>
          </a:xfrm>
          <a:prstGeom prst="rect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12231184" y="9575237"/>
            <a:ext cx="1098917" cy="1098917"/>
          </a:xfrm>
          <a:prstGeom prst="rect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9136479" y="8240438"/>
            <a:ext cx="1098917" cy="1098917"/>
          </a:xfrm>
          <a:prstGeom prst="rect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9136479" y="9575237"/>
            <a:ext cx="1098917" cy="1098917"/>
          </a:xfrm>
          <a:prstGeom prst="rect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riangle 82"/>
          <p:cNvSpPr/>
          <p:nvPr/>
        </p:nvSpPr>
        <p:spPr>
          <a:xfrm>
            <a:off x="18514510" y="8240438"/>
            <a:ext cx="1257034" cy="1083650"/>
          </a:xfrm>
          <a:prstGeom prst="triangle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riangle 83"/>
          <p:cNvSpPr/>
          <p:nvPr/>
        </p:nvSpPr>
        <p:spPr>
          <a:xfrm>
            <a:off x="20219979" y="8240438"/>
            <a:ext cx="1257034" cy="1083650"/>
          </a:xfrm>
          <a:prstGeom prst="triangle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riangle 84"/>
          <p:cNvSpPr/>
          <p:nvPr/>
        </p:nvSpPr>
        <p:spPr>
          <a:xfrm>
            <a:off x="18514510" y="9590504"/>
            <a:ext cx="1257034" cy="1083650"/>
          </a:xfrm>
          <a:prstGeom prst="triangle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riangle 85"/>
          <p:cNvSpPr/>
          <p:nvPr/>
        </p:nvSpPr>
        <p:spPr>
          <a:xfrm>
            <a:off x="20219979" y="9590504"/>
            <a:ext cx="1257034" cy="1083650"/>
          </a:xfrm>
          <a:prstGeom prst="triangle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riangle 86"/>
          <p:cNvSpPr/>
          <p:nvPr/>
        </p:nvSpPr>
        <p:spPr>
          <a:xfrm>
            <a:off x="16809039" y="8240438"/>
            <a:ext cx="1257034" cy="1083650"/>
          </a:xfrm>
          <a:prstGeom prst="triangle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riangle 87"/>
          <p:cNvSpPr/>
          <p:nvPr/>
        </p:nvSpPr>
        <p:spPr>
          <a:xfrm>
            <a:off x="16809039" y="9590504"/>
            <a:ext cx="1257034" cy="1083650"/>
          </a:xfrm>
          <a:prstGeom prst="triangle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riangle 40"/>
          <p:cNvSpPr/>
          <p:nvPr/>
        </p:nvSpPr>
        <p:spPr>
          <a:xfrm>
            <a:off x="21925448" y="5585508"/>
            <a:ext cx="1257034" cy="1083650"/>
          </a:xfrm>
          <a:prstGeom prst="triangl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/>
          <p:cNvSpPr/>
          <p:nvPr/>
        </p:nvSpPr>
        <p:spPr>
          <a:xfrm>
            <a:off x="21925448" y="8228450"/>
            <a:ext cx="1257034" cy="1083650"/>
          </a:xfrm>
          <a:prstGeom prst="triangl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3649640" y="5600774"/>
            <a:ext cx="1098917" cy="1098917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13649640" y="8240438"/>
            <a:ext cx="1098917" cy="1098917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/>
          <p:cNvSpPr/>
          <p:nvPr/>
        </p:nvSpPr>
        <p:spPr>
          <a:xfrm>
            <a:off x="5977080" y="8240438"/>
            <a:ext cx="1098917" cy="1098917"/>
          </a:xfrm>
          <a:prstGeom prst="ellipse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/>
          <p:cNvSpPr/>
          <p:nvPr/>
        </p:nvSpPr>
        <p:spPr>
          <a:xfrm>
            <a:off x="5977080" y="5600774"/>
            <a:ext cx="1098917" cy="1098917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/>
          <p:cNvSpPr/>
          <p:nvPr/>
        </p:nvSpPr>
        <p:spPr>
          <a:xfrm>
            <a:off x="1335023" y="10910035"/>
            <a:ext cx="1098917" cy="1098917"/>
          </a:xfrm>
          <a:prstGeom prst="ellips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/>
          <p:cNvSpPr/>
          <p:nvPr/>
        </p:nvSpPr>
        <p:spPr>
          <a:xfrm>
            <a:off x="2882377" y="10910035"/>
            <a:ext cx="1098917" cy="1098917"/>
          </a:xfrm>
          <a:prstGeom prst="ellips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13649640" y="6922245"/>
            <a:ext cx="1098917" cy="1098917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13649640" y="9590504"/>
            <a:ext cx="1098917" cy="1098917"/>
          </a:xfrm>
          <a:prstGeom prst="rect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riangle 97"/>
          <p:cNvSpPr/>
          <p:nvPr/>
        </p:nvSpPr>
        <p:spPr>
          <a:xfrm>
            <a:off x="21925448" y="6937512"/>
            <a:ext cx="1257034" cy="1083650"/>
          </a:xfrm>
          <a:prstGeom prst="triangl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iangle 98"/>
          <p:cNvSpPr/>
          <p:nvPr/>
        </p:nvSpPr>
        <p:spPr>
          <a:xfrm>
            <a:off x="21925448" y="9575237"/>
            <a:ext cx="1257034" cy="1083650"/>
          </a:xfrm>
          <a:prstGeom prst="triangl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/>
          <p:cNvSpPr/>
          <p:nvPr/>
        </p:nvSpPr>
        <p:spPr>
          <a:xfrm>
            <a:off x="5977080" y="6906978"/>
            <a:ext cx="1098917" cy="1098917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/>
          <p:cNvSpPr/>
          <p:nvPr/>
        </p:nvSpPr>
        <p:spPr>
          <a:xfrm>
            <a:off x="5977080" y="9559970"/>
            <a:ext cx="1098917" cy="1098917"/>
          </a:xfrm>
          <a:prstGeom prst="ellipse">
            <a:avLst/>
          </a:prstGeom>
          <a:noFill/>
          <a:ln w="38100">
            <a:solidFill>
              <a:srgbClr val="F9D3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10660321" y="10910035"/>
            <a:ext cx="1098917" cy="1098917"/>
          </a:xfrm>
          <a:prstGeom prst="rect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9136479" y="10943799"/>
            <a:ext cx="1098917" cy="1098917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riangle 104"/>
          <p:cNvSpPr/>
          <p:nvPr/>
        </p:nvSpPr>
        <p:spPr>
          <a:xfrm>
            <a:off x="18514510" y="10917668"/>
            <a:ext cx="1257034" cy="1083650"/>
          </a:xfrm>
          <a:prstGeom prst="triangle">
            <a:avLst/>
          </a:prstGeom>
          <a:noFill/>
          <a:ln w="38100">
            <a:solidFill>
              <a:srgbClr val="ECF0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riangle 105"/>
          <p:cNvSpPr/>
          <p:nvPr/>
        </p:nvSpPr>
        <p:spPr>
          <a:xfrm>
            <a:off x="16809039" y="10940569"/>
            <a:ext cx="1257034" cy="1083650"/>
          </a:xfrm>
          <a:prstGeom prst="triangle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47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/>
          <p:cNvCxnSpPr/>
          <p:nvPr/>
        </p:nvCxnSpPr>
        <p:spPr>
          <a:xfrm>
            <a:off x="15274008" y="2215746"/>
            <a:ext cx="0" cy="866222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5715000"/>
            <a:ext cx="9578017" cy="2286000"/>
          </a:xfrm>
        </p:spPr>
        <p:txBody>
          <a:bodyPr/>
          <a:lstStyle/>
          <a:p>
            <a:r>
              <a:rPr lang="en-US" dirty="0"/>
              <a:t>Chart example: vertical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15274008" y="5443599"/>
            <a:ext cx="0" cy="760964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Diamond 16"/>
          <p:cNvSpPr/>
          <p:nvPr/>
        </p:nvSpPr>
        <p:spPr>
          <a:xfrm>
            <a:off x="12925407" y="6296145"/>
            <a:ext cx="4697201" cy="2526451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060913" y="457200"/>
            <a:ext cx="4426190" cy="1972542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3286441" y="748533"/>
            <a:ext cx="39968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qualifiers that contradict the device configuration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3060913" y="3146961"/>
            <a:ext cx="4426190" cy="2431965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3287203" y="3416449"/>
            <a:ext cx="3991232" cy="1815882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/>
              <a:t>Identify the next qualifier in the table (MCC first, then MNC, then language, and so 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504681" y="6942254"/>
            <a:ext cx="3556275" cy="138499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/>
              <a:t>Do any resource </a:t>
            </a:r>
            <a:r>
              <a:rPr lang="en-US"/>
              <a:t>directories use</a:t>
            </a:r>
            <a:br>
              <a:rPr lang="en-US"/>
            </a:br>
            <a:r>
              <a:rPr lang="en-US"/>
              <a:t>this </a:t>
            </a:r>
            <a:r>
              <a:rPr lang="en-US" dirty="0"/>
              <a:t>qualifier?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3060913" y="9975256"/>
            <a:ext cx="4426190" cy="3085030"/>
          </a:xfrm>
          <a:prstGeom prst="rect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78462" y="10146782"/>
            <a:ext cx="4208712" cy="280076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Eliminate directories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that do not include</a:t>
            </a:r>
            <a:b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this qualifier</a:t>
            </a:r>
          </a:p>
          <a:p>
            <a:pPr algn="ctr"/>
            <a:endParaRPr lang="en-US" sz="2000" b="0" dirty="0">
              <a:solidFill>
                <a:schemeClr val="bg1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i="1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If the qualifier is screen density, the system selects the “best match” and the process is done.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7803487" y="7797686"/>
            <a:ext cx="37903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Continue until only one directory for the desired resource is left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18193072" y="4378936"/>
            <a:ext cx="1497128" cy="2976384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11363833" y="4378937"/>
            <a:ext cx="1344096" cy="3182290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17487101" y="9602230"/>
            <a:ext cx="2203100" cy="2135381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2051239" y="7300026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No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4795060" y="8752725"/>
            <a:ext cx="9340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76828C"/>
                </a:solidFill>
                <a:latin typeface="Segoe UI Semibold" charset="0"/>
                <a:ea typeface="Segoe UI Semibold" charset="0"/>
                <a:cs typeface="Segoe UI Semibold" charset="0"/>
              </a:rPr>
              <a:t>Yes</a:t>
            </a:r>
          </a:p>
        </p:txBody>
      </p:sp>
      <p:cxnSp>
        <p:nvCxnSpPr>
          <p:cNvPr id="48" name="Straight Connector 47"/>
          <p:cNvCxnSpPr/>
          <p:nvPr/>
        </p:nvCxnSpPr>
        <p:spPr>
          <a:xfrm>
            <a:off x="15282818" y="9230621"/>
            <a:ext cx="0" cy="68580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9" name="Oval 48"/>
          <p:cNvSpPr/>
          <p:nvPr/>
        </p:nvSpPr>
        <p:spPr>
          <a:xfrm>
            <a:off x="17622608" y="457200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>
                <a:latin typeface="Open Sans" charset="0"/>
                <a:ea typeface="Open Sans" charset="0"/>
                <a:cs typeface="Open Sans" charset="0"/>
              </a:rPr>
              <a:t>1</a:t>
            </a:r>
          </a:p>
        </p:txBody>
      </p:sp>
      <p:sp>
        <p:nvSpPr>
          <p:cNvPr id="50" name="Oval 49"/>
          <p:cNvSpPr/>
          <p:nvPr/>
        </p:nvSpPr>
        <p:spPr>
          <a:xfrm>
            <a:off x="12100235" y="3146961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2</a:t>
            </a:r>
          </a:p>
        </p:txBody>
      </p:sp>
      <p:sp>
        <p:nvSpPr>
          <p:cNvPr id="51" name="Oval 50"/>
          <p:cNvSpPr/>
          <p:nvPr/>
        </p:nvSpPr>
        <p:spPr>
          <a:xfrm>
            <a:off x="16661929" y="6117082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3</a:t>
            </a:r>
          </a:p>
        </p:txBody>
      </p:sp>
      <p:sp>
        <p:nvSpPr>
          <p:cNvPr id="52" name="Oval 51"/>
          <p:cNvSpPr/>
          <p:nvPr/>
        </p:nvSpPr>
        <p:spPr>
          <a:xfrm>
            <a:off x="12095942" y="9975256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4</a:t>
            </a:r>
          </a:p>
        </p:txBody>
      </p:sp>
      <p:sp>
        <p:nvSpPr>
          <p:cNvPr id="53" name="Oval 52"/>
          <p:cNvSpPr/>
          <p:nvPr/>
        </p:nvSpPr>
        <p:spPr>
          <a:xfrm>
            <a:off x="21593864" y="8077597"/>
            <a:ext cx="825172" cy="825172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35157279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Chart example: horizontal</a:t>
            </a:r>
          </a:p>
        </p:txBody>
      </p:sp>
      <p:sp>
        <p:nvSpPr>
          <p:cNvPr id="40" name="Rectangle 39"/>
          <p:cNvSpPr/>
          <p:nvPr/>
        </p:nvSpPr>
        <p:spPr>
          <a:xfrm>
            <a:off x="522515" y="4510645"/>
            <a:ext cx="3783610" cy="685660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1244509" y="6392603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1244509" y="7941118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28119" y="4510645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541387" y="5984384"/>
            <a:ext cx="4769977" cy="1037853"/>
          </a:xfrm>
          <a:prstGeom prst="rect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530002" y="7217218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530002" y="808330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522514" y="4969553"/>
            <a:ext cx="3783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  <a:p>
            <a:pPr algn="ctr"/>
            <a:r>
              <a:rPr lang="en-US" sz="2400" b="0" dirty="0">
                <a:solidFill>
                  <a:srgbClr val="76828C"/>
                </a:solidFill>
                <a:latin typeface="Open Sans Light" charset="0"/>
                <a:ea typeface="Open Sans Light" charset="0"/>
                <a:cs typeface="Open Sans Light" charset="0"/>
              </a:rPr>
              <a:t>Portable class library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530002" y="4933698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CustomRender.iOS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1539252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12052520" y="5934343"/>
            <a:ext cx="4769977" cy="1037853"/>
          </a:xfrm>
          <a:prstGeom prst="rect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2041135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2041135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2041135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CustomRender.Droid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18050385" y="4460604"/>
            <a:ext cx="5789139" cy="4719092"/>
          </a:xfrm>
          <a:prstGeom prst="rect">
            <a:avLst/>
          </a:prstGeom>
          <a:solidFill>
            <a:srgbClr val="ECF0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8563653" y="5934343"/>
            <a:ext cx="4769977" cy="1037853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18552269" y="7167177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18552269" y="8033266"/>
            <a:ext cx="4792747" cy="671108"/>
          </a:xfrm>
          <a:prstGeom prst="rect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18552269" y="4883657"/>
            <a:ext cx="47813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>
                <a:solidFill>
                  <a:srgbClr val="76828C"/>
                </a:solidFill>
                <a:latin typeface="Segoe UI" charset="0"/>
                <a:ea typeface="Segoe UI" charset="0"/>
                <a:cs typeface="Segoe UI" charset="0"/>
              </a:rPr>
              <a:t>CustomRender.WinPhone</a:t>
            </a:r>
            <a:endParaRPr lang="en-US" sz="3200" b="0" dirty="0">
              <a:solidFill>
                <a:srgbClr val="76828C"/>
              </a:solidFill>
              <a:latin typeface="Segoe UI" charset="0"/>
              <a:ea typeface="Segoe UI" charset="0"/>
              <a:cs typeface="Segoe UI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1244508" y="6707411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>
                <a:solidFill>
                  <a:srgbClr val="76828B"/>
                </a:solidFill>
              </a:rPr>
              <a:t>App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244508" y="824524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MainPage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541387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4" name="TextBox 63"/>
          <p:cNvSpPr txBox="1"/>
          <p:nvPr/>
        </p:nvSpPr>
        <p:spPr>
          <a:xfrm>
            <a:off x="5530495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6" name="TextBox 65"/>
          <p:cNvSpPr txBox="1"/>
          <p:nvPr/>
        </p:nvSpPr>
        <p:spPr>
          <a:xfrm>
            <a:off x="5550524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Xamarin.iOS</a:t>
            </a:r>
            <a:r>
              <a:rPr lang="en-US" sz="2400" dirty="0"/>
              <a:t> SDK assemblies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2038818" y="6241700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68" name="TextBox 67"/>
          <p:cNvSpPr txBox="1"/>
          <p:nvPr/>
        </p:nvSpPr>
        <p:spPr>
          <a:xfrm>
            <a:off x="12027926" y="729116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69" name="TextBox 68"/>
          <p:cNvSpPr txBox="1"/>
          <p:nvPr/>
        </p:nvSpPr>
        <p:spPr>
          <a:xfrm>
            <a:off x="12047955" y="8148496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Xamarin.Android</a:t>
            </a:r>
            <a:r>
              <a:rPr lang="en-US" sz="2400" dirty="0"/>
              <a:t> SDK assemblies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8554516" y="6253622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MyEntryRenderer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18543624" y="7303084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 err="1"/>
              <a:t>EntryRenderer</a:t>
            </a:r>
            <a:endParaRPr lang="en-US" sz="2400" dirty="0"/>
          </a:p>
        </p:txBody>
      </p:sp>
      <p:sp>
        <p:nvSpPr>
          <p:cNvPr id="75" name="TextBox 74"/>
          <p:cNvSpPr txBox="1"/>
          <p:nvPr/>
        </p:nvSpPr>
        <p:spPr>
          <a:xfrm>
            <a:off x="18563653" y="8160418"/>
            <a:ext cx="4769977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sz="2400" dirty="0"/>
              <a:t>Windows Phone SDK assemblies</a:t>
            </a:r>
          </a:p>
        </p:txBody>
      </p:sp>
      <p:sp>
        <p:nvSpPr>
          <p:cNvPr id="83" name="Rounded Rectangle 28"/>
          <p:cNvSpPr/>
          <p:nvPr/>
        </p:nvSpPr>
        <p:spPr>
          <a:xfrm flipH="1">
            <a:off x="4745456" y="6494609"/>
            <a:ext cx="804672" cy="359359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28"/>
          <p:cNvSpPr/>
          <p:nvPr/>
        </p:nvSpPr>
        <p:spPr>
          <a:xfrm flipH="1">
            <a:off x="11249701" y="6518955"/>
            <a:ext cx="802817" cy="3551745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ounded Rectangle 28"/>
          <p:cNvSpPr/>
          <p:nvPr/>
        </p:nvSpPr>
        <p:spPr>
          <a:xfrm flipH="1">
            <a:off x="17753948" y="6525371"/>
            <a:ext cx="802817" cy="3192452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1244509" y="9489635"/>
            <a:ext cx="2339620" cy="1131483"/>
          </a:xfrm>
          <a:prstGeom prst="rect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1244508" y="9783089"/>
            <a:ext cx="2339620" cy="52322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lvl1pPr algn="l">
              <a:defRPr sz="2800" b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algn="ctr"/>
            <a:r>
              <a:rPr lang="en-US" dirty="0" err="1">
                <a:solidFill>
                  <a:srgbClr val="76828B"/>
                </a:solidFill>
              </a:rPr>
              <a:t>MyEntry</a:t>
            </a:r>
            <a:endParaRPr lang="en-US" dirty="0">
              <a:solidFill>
                <a:srgbClr val="76828B"/>
              </a:solidFill>
            </a:endParaRPr>
          </a:p>
        </p:txBody>
      </p:sp>
      <p:sp>
        <p:nvSpPr>
          <p:cNvPr id="86" name="Rounded Rectangle 31"/>
          <p:cNvSpPr/>
          <p:nvPr/>
        </p:nvSpPr>
        <p:spPr>
          <a:xfrm>
            <a:off x="3584128" y="9659219"/>
            <a:ext cx="14173958" cy="427999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20587 w 1425449"/>
              <a:gd name="connsiteY0" fmla="*/ 0 h 1404256"/>
              <a:gd name="connsiteX1" fmla="*/ 1425449 w 1425449"/>
              <a:gd name="connsiteY1" fmla="*/ 950932 h 1404256"/>
              <a:gd name="connsiteX2" fmla="*/ 959693 w 1425449"/>
              <a:gd name="connsiteY2" fmla="*/ 1400359 h 1404256"/>
              <a:gd name="connsiteX3" fmla="*/ 0 w 1425449"/>
              <a:gd name="connsiteY3" fmla="*/ 1404256 h 1404256"/>
              <a:gd name="connsiteX0" fmla="*/ 1425449 w 1425449"/>
              <a:gd name="connsiteY0" fmla="*/ 0 h 453324"/>
              <a:gd name="connsiteX1" fmla="*/ 959693 w 1425449"/>
              <a:gd name="connsiteY1" fmla="*/ 449427 h 453324"/>
              <a:gd name="connsiteX2" fmla="*/ 0 w 1425449"/>
              <a:gd name="connsiteY2" fmla="*/ 453324 h 453324"/>
              <a:gd name="connsiteX0" fmla="*/ 8408852 w 8408852"/>
              <a:gd name="connsiteY0" fmla="*/ 0 h 449427"/>
              <a:gd name="connsiteX1" fmla="*/ 7943096 w 8408852"/>
              <a:gd name="connsiteY1" fmla="*/ 449427 h 449427"/>
              <a:gd name="connsiteX2" fmla="*/ 0 w 8408852"/>
              <a:gd name="connsiteY2" fmla="*/ 435471 h 449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08852" h="449427">
                <a:moveTo>
                  <a:pt x="8408852" y="0"/>
                </a:moveTo>
                <a:cubicBezTo>
                  <a:pt x="8408852" y="323301"/>
                  <a:pt x="8191308" y="449427"/>
                  <a:pt x="7943096" y="449427"/>
                </a:cubicBezTo>
                <a:lnTo>
                  <a:pt x="0" y="435471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52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0022892" cy="10573924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Advanced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a real project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Chart elements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/>
          </p:nvPr>
        </p:nvSpPr>
        <p:spPr>
          <a:xfrm>
            <a:off x="1335087" y="2656229"/>
            <a:ext cx="22107321" cy="1301035"/>
          </a:xfrm>
        </p:spPr>
        <p:txBody>
          <a:bodyPr>
            <a:normAutofit/>
          </a:bodyPr>
          <a:lstStyle/>
          <a:p>
            <a:r>
              <a:rPr lang="en-US" dirty="0"/>
              <a:t>The shapes below can be copied and pasted for use in building charts.</a:t>
            </a:r>
          </a:p>
        </p:txBody>
      </p:sp>
      <p:sp>
        <p:nvSpPr>
          <p:cNvPr id="114" name="Diamond 113"/>
          <p:cNvSpPr/>
          <p:nvPr/>
        </p:nvSpPr>
        <p:spPr>
          <a:xfrm>
            <a:off x="9668421" y="5449216"/>
            <a:ext cx="2036675" cy="1095453"/>
          </a:xfrm>
          <a:prstGeom prst="diamond">
            <a:avLst/>
          </a:prstGeom>
          <a:solidFill>
            <a:srgbClr val="7AD5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Diamond 114"/>
          <p:cNvSpPr/>
          <p:nvPr/>
        </p:nvSpPr>
        <p:spPr>
          <a:xfrm>
            <a:off x="11803421" y="5449216"/>
            <a:ext cx="2036675" cy="1095453"/>
          </a:xfrm>
          <a:prstGeom prst="diamond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Diamond 115"/>
          <p:cNvSpPr/>
          <p:nvPr/>
        </p:nvSpPr>
        <p:spPr>
          <a:xfrm>
            <a:off x="13938420" y="5449215"/>
            <a:ext cx="2036675" cy="1095453"/>
          </a:xfrm>
          <a:prstGeom prst="diamond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Diamond 116"/>
          <p:cNvSpPr/>
          <p:nvPr/>
        </p:nvSpPr>
        <p:spPr>
          <a:xfrm>
            <a:off x="16073420" y="5449215"/>
            <a:ext cx="2036675" cy="1095453"/>
          </a:xfrm>
          <a:prstGeom prst="diamond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Diamond 117"/>
          <p:cNvSpPr/>
          <p:nvPr/>
        </p:nvSpPr>
        <p:spPr>
          <a:xfrm>
            <a:off x="9668421" y="6734485"/>
            <a:ext cx="2036675" cy="1095453"/>
          </a:xfrm>
          <a:prstGeom prst="diamond">
            <a:avLst/>
          </a:prstGeom>
          <a:solidFill>
            <a:srgbClr val="B8E7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Diamond 118"/>
          <p:cNvSpPr/>
          <p:nvPr/>
        </p:nvSpPr>
        <p:spPr>
          <a:xfrm>
            <a:off x="11803421" y="6734485"/>
            <a:ext cx="2036675" cy="1095453"/>
          </a:xfrm>
          <a:prstGeom prst="diamond">
            <a:avLst/>
          </a:prstGeom>
          <a:solidFill>
            <a:srgbClr val="93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Diamond 119"/>
          <p:cNvSpPr/>
          <p:nvPr/>
        </p:nvSpPr>
        <p:spPr>
          <a:xfrm>
            <a:off x="13938420" y="6734484"/>
            <a:ext cx="2036675" cy="1095453"/>
          </a:xfrm>
          <a:prstGeom prst="diamond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Diamond 120"/>
          <p:cNvSpPr/>
          <p:nvPr/>
        </p:nvSpPr>
        <p:spPr>
          <a:xfrm>
            <a:off x="16073420" y="6734484"/>
            <a:ext cx="2036675" cy="1095453"/>
          </a:xfrm>
          <a:prstGeom prst="diamond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Diamond 121"/>
          <p:cNvSpPr/>
          <p:nvPr/>
        </p:nvSpPr>
        <p:spPr>
          <a:xfrm>
            <a:off x="9668421" y="8049296"/>
            <a:ext cx="2036675" cy="1095453"/>
          </a:xfrm>
          <a:prstGeom prst="diamond">
            <a:avLst/>
          </a:prstGeom>
          <a:noFill/>
          <a:ln w="38100">
            <a:solidFill>
              <a:srgbClr val="7AD5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Diamond 122"/>
          <p:cNvSpPr/>
          <p:nvPr/>
        </p:nvSpPr>
        <p:spPr>
          <a:xfrm>
            <a:off x="11803421" y="8049296"/>
            <a:ext cx="2036675" cy="1095453"/>
          </a:xfrm>
          <a:prstGeom prst="diamond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Diamond 123"/>
          <p:cNvSpPr/>
          <p:nvPr/>
        </p:nvSpPr>
        <p:spPr>
          <a:xfrm>
            <a:off x="13938420" y="8049295"/>
            <a:ext cx="2036675" cy="1095453"/>
          </a:xfrm>
          <a:prstGeom prst="diamond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Diamond 124"/>
          <p:cNvSpPr/>
          <p:nvPr/>
        </p:nvSpPr>
        <p:spPr>
          <a:xfrm>
            <a:off x="16073420" y="8049295"/>
            <a:ext cx="2036675" cy="1095453"/>
          </a:xfrm>
          <a:prstGeom prst="diamond">
            <a:avLst/>
          </a:prstGeom>
          <a:noFill/>
          <a:ln w="38100">
            <a:solidFill>
              <a:srgbClr val="A4B3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Diamond 125"/>
          <p:cNvSpPr/>
          <p:nvPr/>
        </p:nvSpPr>
        <p:spPr>
          <a:xfrm>
            <a:off x="9668421" y="9334565"/>
            <a:ext cx="2036675" cy="1095453"/>
          </a:xfrm>
          <a:prstGeom prst="diamond">
            <a:avLst/>
          </a:prstGeom>
          <a:noFill/>
          <a:ln w="38100">
            <a:solidFill>
              <a:srgbClr val="B8E7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Diamond 126"/>
          <p:cNvSpPr/>
          <p:nvPr/>
        </p:nvSpPr>
        <p:spPr>
          <a:xfrm>
            <a:off x="11803421" y="9334565"/>
            <a:ext cx="2036675" cy="1095453"/>
          </a:xfrm>
          <a:prstGeom prst="diamond">
            <a:avLst/>
          </a:prstGeom>
          <a:noFill/>
          <a:ln w="38100">
            <a:solidFill>
              <a:srgbClr val="9378C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Diamond 127"/>
          <p:cNvSpPr/>
          <p:nvPr/>
        </p:nvSpPr>
        <p:spPr>
          <a:xfrm>
            <a:off x="13938420" y="9334564"/>
            <a:ext cx="2036675" cy="1095453"/>
          </a:xfrm>
          <a:prstGeom prst="diamond">
            <a:avLst/>
          </a:prstGeom>
          <a:noFill/>
          <a:ln w="381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Diamond 128"/>
          <p:cNvSpPr/>
          <p:nvPr/>
        </p:nvSpPr>
        <p:spPr>
          <a:xfrm>
            <a:off x="16073420" y="9334564"/>
            <a:ext cx="2036675" cy="1095453"/>
          </a:xfrm>
          <a:prstGeom prst="diamond">
            <a:avLst/>
          </a:prstGeom>
          <a:noFill/>
          <a:ln w="38100">
            <a:solidFill>
              <a:srgbClr val="FAD43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ounded Rectangle 28"/>
          <p:cNvSpPr/>
          <p:nvPr/>
        </p:nvSpPr>
        <p:spPr>
          <a:xfrm>
            <a:off x="5925672" y="5461479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ounded Rectangle 29"/>
          <p:cNvSpPr/>
          <p:nvPr/>
        </p:nvSpPr>
        <p:spPr>
          <a:xfrm>
            <a:off x="1335024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31"/>
          <p:cNvSpPr/>
          <p:nvPr/>
        </p:nvSpPr>
        <p:spPr>
          <a:xfrm>
            <a:off x="5398794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ounded Rectangle 29"/>
          <p:cNvSpPr/>
          <p:nvPr/>
        </p:nvSpPr>
        <p:spPr>
          <a:xfrm flipH="1">
            <a:off x="3009346" y="5449215"/>
            <a:ext cx="1079789" cy="2556514"/>
          </a:xfrm>
          <a:custGeom>
            <a:avLst/>
            <a:gdLst>
              <a:gd name="connsiteX0" fmla="*/ 0 w 2812432"/>
              <a:gd name="connsiteY0" fmla="*/ 468748 h 2867879"/>
              <a:gd name="connsiteX1" fmla="*/ 468748 w 2812432"/>
              <a:gd name="connsiteY1" fmla="*/ 0 h 2867879"/>
              <a:gd name="connsiteX2" fmla="*/ 2343684 w 2812432"/>
              <a:gd name="connsiteY2" fmla="*/ 0 h 2867879"/>
              <a:gd name="connsiteX3" fmla="*/ 2812432 w 2812432"/>
              <a:gd name="connsiteY3" fmla="*/ 468748 h 2867879"/>
              <a:gd name="connsiteX4" fmla="*/ 2812432 w 2812432"/>
              <a:gd name="connsiteY4" fmla="*/ 2399131 h 2867879"/>
              <a:gd name="connsiteX5" fmla="*/ 2343684 w 2812432"/>
              <a:gd name="connsiteY5" fmla="*/ 2867879 h 2867879"/>
              <a:gd name="connsiteX6" fmla="*/ 468748 w 2812432"/>
              <a:gd name="connsiteY6" fmla="*/ 2867879 h 2867879"/>
              <a:gd name="connsiteX7" fmla="*/ 0 w 2812432"/>
              <a:gd name="connsiteY7" fmla="*/ 2399131 h 2867879"/>
              <a:gd name="connsiteX8" fmla="*/ 0 w 2812432"/>
              <a:gd name="connsiteY8" fmla="*/ 468748 h 2867879"/>
              <a:gd name="connsiteX0" fmla="*/ 2343684 w 2812432"/>
              <a:gd name="connsiteY0" fmla="*/ 2867879 h 2959319"/>
              <a:gd name="connsiteX1" fmla="*/ 468748 w 2812432"/>
              <a:gd name="connsiteY1" fmla="*/ 2867879 h 2959319"/>
              <a:gd name="connsiteX2" fmla="*/ 0 w 2812432"/>
              <a:gd name="connsiteY2" fmla="*/ 2399131 h 2959319"/>
              <a:gd name="connsiteX3" fmla="*/ 0 w 2812432"/>
              <a:gd name="connsiteY3" fmla="*/ 468748 h 2959319"/>
              <a:gd name="connsiteX4" fmla="*/ 468748 w 2812432"/>
              <a:gd name="connsiteY4" fmla="*/ 0 h 2959319"/>
              <a:gd name="connsiteX5" fmla="*/ 2343684 w 2812432"/>
              <a:gd name="connsiteY5" fmla="*/ 0 h 2959319"/>
              <a:gd name="connsiteX6" fmla="*/ 2812432 w 2812432"/>
              <a:gd name="connsiteY6" fmla="*/ 468748 h 2959319"/>
              <a:gd name="connsiteX7" fmla="*/ 2812432 w 2812432"/>
              <a:gd name="connsiteY7" fmla="*/ 2399131 h 2959319"/>
              <a:gd name="connsiteX8" fmla="*/ 2435124 w 2812432"/>
              <a:gd name="connsiteY8" fmla="*/ 2959319 h 295931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7" fmla="*/ 2812432 w 2812432"/>
              <a:gd name="connsiteY7" fmla="*/ 2399131 h 2867879"/>
              <a:gd name="connsiteX0" fmla="*/ 2343684 w 2812432"/>
              <a:gd name="connsiteY0" fmla="*/ 2867879 h 2867879"/>
              <a:gd name="connsiteX1" fmla="*/ 468748 w 2812432"/>
              <a:gd name="connsiteY1" fmla="*/ 2867879 h 2867879"/>
              <a:gd name="connsiteX2" fmla="*/ 0 w 2812432"/>
              <a:gd name="connsiteY2" fmla="*/ 2399131 h 2867879"/>
              <a:gd name="connsiteX3" fmla="*/ 0 w 2812432"/>
              <a:gd name="connsiteY3" fmla="*/ 468748 h 2867879"/>
              <a:gd name="connsiteX4" fmla="*/ 468748 w 2812432"/>
              <a:gd name="connsiteY4" fmla="*/ 0 h 2867879"/>
              <a:gd name="connsiteX5" fmla="*/ 2343684 w 2812432"/>
              <a:gd name="connsiteY5" fmla="*/ 0 h 2867879"/>
              <a:gd name="connsiteX6" fmla="*/ 2812432 w 2812432"/>
              <a:gd name="connsiteY6" fmla="*/ 468748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2343684 w 2343684"/>
              <a:gd name="connsiteY5" fmla="*/ 0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32657 h 2867879"/>
              <a:gd name="connsiteX0" fmla="*/ 2343684 w 2343684"/>
              <a:gd name="connsiteY0" fmla="*/ 2867879 h 2867879"/>
              <a:gd name="connsiteX1" fmla="*/ 468748 w 2343684"/>
              <a:gd name="connsiteY1" fmla="*/ 2867879 h 2867879"/>
              <a:gd name="connsiteX2" fmla="*/ 0 w 2343684"/>
              <a:gd name="connsiteY2" fmla="*/ 2399131 h 2867879"/>
              <a:gd name="connsiteX3" fmla="*/ 0 w 2343684"/>
              <a:gd name="connsiteY3" fmla="*/ 468748 h 2867879"/>
              <a:gd name="connsiteX4" fmla="*/ 468748 w 2343684"/>
              <a:gd name="connsiteY4" fmla="*/ 0 h 2867879"/>
              <a:gd name="connsiteX5" fmla="*/ 939427 w 2343684"/>
              <a:gd name="connsiteY5" fmla="*/ 0 h 2867879"/>
              <a:gd name="connsiteX0" fmla="*/ 468748 w 939427"/>
              <a:gd name="connsiteY0" fmla="*/ 2867879 h 2867879"/>
              <a:gd name="connsiteX1" fmla="*/ 0 w 939427"/>
              <a:gd name="connsiteY1" fmla="*/ 2399131 h 2867879"/>
              <a:gd name="connsiteX2" fmla="*/ 0 w 939427"/>
              <a:gd name="connsiteY2" fmla="*/ 468748 h 2867879"/>
              <a:gd name="connsiteX3" fmla="*/ 468748 w 939427"/>
              <a:gd name="connsiteY3" fmla="*/ 0 h 2867879"/>
              <a:gd name="connsiteX4" fmla="*/ 939427 w 939427"/>
              <a:gd name="connsiteY4" fmla="*/ 0 h 2867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39427" h="2867879">
                <a:moveTo>
                  <a:pt x="468748" y="2867879"/>
                </a:moveTo>
                <a:cubicBezTo>
                  <a:pt x="209866" y="2867879"/>
                  <a:pt x="0" y="2658013"/>
                  <a:pt x="0" y="2399131"/>
                </a:cubicBezTo>
                <a:lnTo>
                  <a:pt x="0" y="468748"/>
                </a:lnTo>
                <a:cubicBezTo>
                  <a:pt x="0" y="209866"/>
                  <a:pt x="209866" y="0"/>
                  <a:pt x="468748" y="0"/>
                </a:cubicBezTo>
                <a:lnTo>
                  <a:pt x="939427" y="0"/>
                </a:lnTo>
              </a:path>
            </a:pathLst>
          </a:cu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ounded Rectangle 28"/>
          <p:cNvSpPr/>
          <p:nvPr/>
        </p:nvSpPr>
        <p:spPr>
          <a:xfrm flipH="1">
            <a:off x="4631106" y="5449215"/>
            <a:ext cx="1202728" cy="2391098"/>
          </a:xfrm>
          <a:custGeom>
            <a:avLst/>
            <a:gdLst>
              <a:gd name="connsiteX0" fmla="*/ 0 w 3204701"/>
              <a:gd name="connsiteY0" fmla="*/ 534128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8" fmla="*/ 0 w 3204701"/>
              <a:gd name="connsiteY8" fmla="*/ 534128 h 3204701"/>
              <a:gd name="connsiteX0" fmla="*/ 0 w 3204701"/>
              <a:gd name="connsiteY0" fmla="*/ 2670573 h 3204701"/>
              <a:gd name="connsiteX1" fmla="*/ 534128 w 3204701"/>
              <a:gd name="connsiteY1" fmla="*/ 0 h 3204701"/>
              <a:gd name="connsiteX2" fmla="*/ 2670573 w 3204701"/>
              <a:gd name="connsiteY2" fmla="*/ 0 h 3204701"/>
              <a:gd name="connsiteX3" fmla="*/ 3204701 w 3204701"/>
              <a:gd name="connsiteY3" fmla="*/ 534128 h 3204701"/>
              <a:gd name="connsiteX4" fmla="*/ 3204701 w 3204701"/>
              <a:gd name="connsiteY4" fmla="*/ 2670573 h 3204701"/>
              <a:gd name="connsiteX5" fmla="*/ 2670573 w 3204701"/>
              <a:gd name="connsiteY5" fmla="*/ 3204701 h 3204701"/>
              <a:gd name="connsiteX6" fmla="*/ 534128 w 3204701"/>
              <a:gd name="connsiteY6" fmla="*/ 3204701 h 3204701"/>
              <a:gd name="connsiteX7" fmla="*/ 0 w 3204701"/>
              <a:gd name="connsiteY7" fmla="*/ 2670573 h 3204701"/>
              <a:gd name="connsiteX0" fmla="*/ 267056 w 2937629"/>
              <a:gd name="connsiteY0" fmla="*/ 3204701 h 3204701"/>
              <a:gd name="connsiteX1" fmla="*/ 267056 w 2937629"/>
              <a:gd name="connsiteY1" fmla="*/ 0 h 3204701"/>
              <a:gd name="connsiteX2" fmla="*/ 2403501 w 2937629"/>
              <a:gd name="connsiteY2" fmla="*/ 0 h 3204701"/>
              <a:gd name="connsiteX3" fmla="*/ 2937629 w 2937629"/>
              <a:gd name="connsiteY3" fmla="*/ 534128 h 3204701"/>
              <a:gd name="connsiteX4" fmla="*/ 2937629 w 2937629"/>
              <a:gd name="connsiteY4" fmla="*/ 2670573 h 3204701"/>
              <a:gd name="connsiteX5" fmla="*/ 2403501 w 2937629"/>
              <a:gd name="connsiteY5" fmla="*/ 3204701 h 3204701"/>
              <a:gd name="connsiteX6" fmla="*/ 267056 w 2937629"/>
              <a:gd name="connsiteY6" fmla="*/ 3204701 h 3204701"/>
              <a:gd name="connsiteX0" fmla="*/ 267056 w 2937629"/>
              <a:gd name="connsiteY0" fmla="*/ 3204701 h 3296141"/>
              <a:gd name="connsiteX1" fmla="*/ 267056 w 2937629"/>
              <a:gd name="connsiteY1" fmla="*/ 0 h 3296141"/>
              <a:gd name="connsiteX2" fmla="*/ 2403501 w 2937629"/>
              <a:gd name="connsiteY2" fmla="*/ 0 h 3296141"/>
              <a:gd name="connsiteX3" fmla="*/ 2937629 w 2937629"/>
              <a:gd name="connsiteY3" fmla="*/ 534128 h 3296141"/>
              <a:gd name="connsiteX4" fmla="*/ 2937629 w 2937629"/>
              <a:gd name="connsiteY4" fmla="*/ 2670573 h 3296141"/>
              <a:gd name="connsiteX5" fmla="*/ 2403501 w 2937629"/>
              <a:gd name="connsiteY5" fmla="*/ 3204701 h 3296141"/>
              <a:gd name="connsiteX6" fmla="*/ 358496 w 2937629"/>
              <a:gd name="connsiteY6" fmla="*/ 3296141 h 3296141"/>
              <a:gd name="connsiteX0" fmla="*/ 0 w 2670573"/>
              <a:gd name="connsiteY0" fmla="*/ 0 h 3296141"/>
              <a:gd name="connsiteX1" fmla="*/ 2136445 w 2670573"/>
              <a:gd name="connsiteY1" fmla="*/ 0 h 3296141"/>
              <a:gd name="connsiteX2" fmla="*/ 2670573 w 2670573"/>
              <a:gd name="connsiteY2" fmla="*/ 534128 h 3296141"/>
              <a:gd name="connsiteX3" fmla="*/ 2670573 w 2670573"/>
              <a:gd name="connsiteY3" fmla="*/ 2670573 h 3296141"/>
              <a:gd name="connsiteX4" fmla="*/ 2136445 w 2670573"/>
              <a:gd name="connsiteY4" fmla="*/ 3204701 h 3296141"/>
              <a:gd name="connsiteX5" fmla="*/ 91440 w 2670573"/>
              <a:gd name="connsiteY5" fmla="*/ 3296141 h 3296141"/>
              <a:gd name="connsiteX0" fmla="*/ 0 w 2670573"/>
              <a:gd name="connsiteY0" fmla="*/ 0 h 3209056"/>
              <a:gd name="connsiteX1" fmla="*/ 2136445 w 2670573"/>
              <a:gd name="connsiteY1" fmla="*/ 0 h 3209056"/>
              <a:gd name="connsiteX2" fmla="*/ 2670573 w 2670573"/>
              <a:gd name="connsiteY2" fmla="*/ 534128 h 3209056"/>
              <a:gd name="connsiteX3" fmla="*/ 2670573 w 2670573"/>
              <a:gd name="connsiteY3" fmla="*/ 2670573 h 3209056"/>
              <a:gd name="connsiteX4" fmla="*/ 2136445 w 2670573"/>
              <a:gd name="connsiteY4" fmla="*/ 3204701 h 3209056"/>
              <a:gd name="connsiteX5" fmla="*/ 91440 w 2670573"/>
              <a:gd name="connsiteY5" fmla="*/ 3209056 h 3209056"/>
              <a:gd name="connsiteX0" fmla="*/ 0 w 2670573"/>
              <a:gd name="connsiteY0" fmla="*/ 0 h 3223570"/>
              <a:gd name="connsiteX1" fmla="*/ 2136445 w 2670573"/>
              <a:gd name="connsiteY1" fmla="*/ 0 h 3223570"/>
              <a:gd name="connsiteX2" fmla="*/ 2670573 w 2670573"/>
              <a:gd name="connsiteY2" fmla="*/ 534128 h 3223570"/>
              <a:gd name="connsiteX3" fmla="*/ 2670573 w 2670573"/>
              <a:gd name="connsiteY3" fmla="*/ 2670573 h 3223570"/>
              <a:gd name="connsiteX4" fmla="*/ 2136445 w 2670573"/>
              <a:gd name="connsiteY4" fmla="*/ 3204701 h 3223570"/>
              <a:gd name="connsiteX5" fmla="*/ 47897 w 2670573"/>
              <a:gd name="connsiteY5" fmla="*/ 3223570 h 3223570"/>
              <a:gd name="connsiteX0" fmla="*/ 0 w 2670573"/>
              <a:gd name="connsiteY0" fmla="*/ 0 h 3204701"/>
              <a:gd name="connsiteX1" fmla="*/ 2136445 w 2670573"/>
              <a:gd name="connsiteY1" fmla="*/ 0 h 3204701"/>
              <a:gd name="connsiteX2" fmla="*/ 2670573 w 2670573"/>
              <a:gd name="connsiteY2" fmla="*/ 534128 h 3204701"/>
              <a:gd name="connsiteX3" fmla="*/ 2670573 w 2670573"/>
              <a:gd name="connsiteY3" fmla="*/ 2670573 h 3204701"/>
              <a:gd name="connsiteX4" fmla="*/ 2136445 w 2670573"/>
              <a:gd name="connsiteY4" fmla="*/ 3204701 h 3204701"/>
              <a:gd name="connsiteX0" fmla="*/ 0 w 2670573"/>
              <a:gd name="connsiteY0" fmla="*/ 0 h 2670573"/>
              <a:gd name="connsiteX1" fmla="*/ 2136445 w 2670573"/>
              <a:gd name="connsiteY1" fmla="*/ 0 h 2670573"/>
              <a:gd name="connsiteX2" fmla="*/ 2670573 w 2670573"/>
              <a:gd name="connsiteY2" fmla="*/ 534128 h 2670573"/>
              <a:gd name="connsiteX3" fmla="*/ 2670573 w 2670573"/>
              <a:gd name="connsiteY3" fmla="*/ 2670573 h 2670573"/>
              <a:gd name="connsiteX0" fmla="*/ 0 w 1219145"/>
              <a:gd name="connsiteY0" fmla="*/ 14514 h 2670573"/>
              <a:gd name="connsiteX1" fmla="*/ 685017 w 1219145"/>
              <a:gd name="connsiteY1" fmla="*/ 0 h 2670573"/>
              <a:gd name="connsiteX2" fmla="*/ 1219145 w 1219145"/>
              <a:gd name="connsiteY2" fmla="*/ 534128 h 2670573"/>
              <a:gd name="connsiteX3" fmla="*/ 1219145 w 1219145"/>
              <a:gd name="connsiteY3" fmla="*/ 2670573 h 2670573"/>
              <a:gd name="connsiteX0" fmla="*/ 0 w 1161087"/>
              <a:gd name="connsiteY0" fmla="*/ 0 h 2670574"/>
              <a:gd name="connsiteX1" fmla="*/ 626959 w 1161087"/>
              <a:gd name="connsiteY1" fmla="*/ 1 h 2670574"/>
              <a:gd name="connsiteX2" fmla="*/ 1161087 w 1161087"/>
              <a:gd name="connsiteY2" fmla="*/ 534129 h 2670574"/>
              <a:gd name="connsiteX3" fmla="*/ 1161087 w 1161087"/>
              <a:gd name="connsiteY3" fmla="*/ 2670574 h 2670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1087" h="2670574">
                <a:moveTo>
                  <a:pt x="0" y="0"/>
                </a:moveTo>
                <a:lnTo>
                  <a:pt x="626959" y="1"/>
                </a:lnTo>
                <a:cubicBezTo>
                  <a:pt x="921950" y="1"/>
                  <a:pt x="1161087" y="239138"/>
                  <a:pt x="1161087" y="534129"/>
                </a:cubicBezTo>
                <a:lnTo>
                  <a:pt x="1161087" y="2670574"/>
                </a:lnTo>
              </a:path>
            </a:pathLst>
          </a:custGeom>
          <a:noFill/>
          <a:ln w="76200">
            <a:solidFill>
              <a:srgbClr val="76828C"/>
            </a:solidFill>
            <a:headEnd type="triangle" w="med" len="lg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9" name="Straight Connector 108"/>
          <p:cNvCxnSpPr/>
          <p:nvPr/>
        </p:nvCxnSpPr>
        <p:spPr>
          <a:xfrm flipH="1" flipV="1">
            <a:off x="2367676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10" name="Rounded Rectangle 31"/>
          <p:cNvSpPr/>
          <p:nvPr/>
        </p:nvSpPr>
        <p:spPr>
          <a:xfrm flipH="1">
            <a:off x="3411749" y="8691741"/>
            <a:ext cx="1769875" cy="1715473"/>
          </a:xfrm>
          <a:custGeom>
            <a:avLst/>
            <a:gdLst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96508 w 2696508"/>
              <a:gd name="connsiteY4" fmla="*/ 2363499 h 2812926"/>
              <a:gd name="connsiteX5" fmla="*/ 2247081 w 2696508"/>
              <a:gd name="connsiteY5" fmla="*/ 2812926 h 2812926"/>
              <a:gd name="connsiteX6" fmla="*/ 449427 w 2696508"/>
              <a:gd name="connsiteY6" fmla="*/ 2812926 h 2812926"/>
              <a:gd name="connsiteX7" fmla="*/ 0 w 2696508"/>
              <a:gd name="connsiteY7" fmla="*/ 2363499 h 2812926"/>
              <a:gd name="connsiteX8" fmla="*/ 0 w 2696508"/>
              <a:gd name="connsiteY8" fmla="*/ 449427 h 2812926"/>
              <a:gd name="connsiteX0" fmla="*/ 0 w 2696508"/>
              <a:gd name="connsiteY0" fmla="*/ 449427 h 2812926"/>
              <a:gd name="connsiteX1" fmla="*/ 449427 w 2696508"/>
              <a:gd name="connsiteY1" fmla="*/ 0 h 2812926"/>
              <a:gd name="connsiteX2" fmla="*/ 2247081 w 2696508"/>
              <a:gd name="connsiteY2" fmla="*/ 0 h 2812926"/>
              <a:gd name="connsiteX3" fmla="*/ 2696508 w 2696508"/>
              <a:gd name="connsiteY3" fmla="*/ 449427 h 2812926"/>
              <a:gd name="connsiteX4" fmla="*/ 2675317 w 2696508"/>
              <a:gd name="connsiteY4" fmla="*/ 1396238 h 2812926"/>
              <a:gd name="connsiteX5" fmla="*/ 2696508 w 2696508"/>
              <a:gd name="connsiteY5" fmla="*/ 2363499 h 2812926"/>
              <a:gd name="connsiteX6" fmla="*/ 2247081 w 2696508"/>
              <a:gd name="connsiteY6" fmla="*/ 2812926 h 2812926"/>
              <a:gd name="connsiteX7" fmla="*/ 449427 w 2696508"/>
              <a:gd name="connsiteY7" fmla="*/ 2812926 h 2812926"/>
              <a:gd name="connsiteX8" fmla="*/ 0 w 2696508"/>
              <a:gd name="connsiteY8" fmla="*/ 2363499 h 2812926"/>
              <a:gd name="connsiteX9" fmla="*/ 0 w 2696508"/>
              <a:gd name="connsiteY9" fmla="*/ 449427 h 2812926"/>
              <a:gd name="connsiteX0" fmla="*/ 0 w 2707975"/>
              <a:gd name="connsiteY0" fmla="*/ 449427 h 2812926"/>
              <a:gd name="connsiteX1" fmla="*/ 449427 w 2707975"/>
              <a:gd name="connsiteY1" fmla="*/ 0 h 2812926"/>
              <a:gd name="connsiteX2" fmla="*/ 2247081 w 2707975"/>
              <a:gd name="connsiteY2" fmla="*/ 0 h 2812926"/>
              <a:gd name="connsiteX3" fmla="*/ 2696508 w 2707975"/>
              <a:gd name="connsiteY3" fmla="*/ 449427 h 2812926"/>
              <a:gd name="connsiteX4" fmla="*/ 2707975 w 2707975"/>
              <a:gd name="connsiteY4" fmla="*/ 1412567 h 2812926"/>
              <a:gd name="connsiteX5" fmla="*/ 2696508 w 2707975"/>
              <a:gd name="connsiteY5" fmla="*/ 2363499 h 2812926"/>
              <a:gd name="connsiteX6" fmla="*/ 2247081 w 2707975"/>
              <a:gd name="connsiteY6" fmla="*/ 2812926 h 2812926"/>
              <a:gd name="connsiteX7" fmla="*/ 449427 w 2707975"/>
              <a:gd name="connsiteY7" fmla="*/ 2812926 h 2812926"/>
              <a:gd name="connsiteX8" fmla="*/ 0 w 2707975"/>
              <a:gd name="connsiteY8" fmla="*/ 2363499 h 2812926"/>
              <a:gd name="connsiteX9" fmla="*/ 0 w 2707975"/>
              <a:gd name="connsiteY9" fmla="*/ 449427 h 2812926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9" fmla="*/ 0 w 2707975"/>
              <a:gd name="connsiteY9" fmla="*/ 2363499 h 2816823"/>
              <a:gd name="connsiteX10" fmla="*/ 0 w 2707975"/>
              <a:gd name="connsiteY10" fmla="*/ 449427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10" fmla="*/ 91440 w 2707975"/>
              <a:gd name="connsiteY10" fmla="*/ 2454939 h 2816823"/>
              <a:gd name="connsiteX0" fmla="*/ 0 w 2707975"/>
              <a:gd name="connsiteY0" fmla="*/ 2363499 h 2816823"/>
              <a:gd name="connsiteX1" fmla="*/ 0 w 2707975"/>
              <a:gd name="connsiteY1" fmla="*/ 449427 h 2816823"/>
              <a:gd name="connsiteX2" fmla="*/ 449427 w 2707975"/>
              <a:gd name="connsiteY2" fmla="*/ 0 h 2816823"/>
              <a:gd name="connsiteX3" fmla="*/ 2247081 w 2707975"/>
              <a:gd name="connsiteY3" fmla="*/ 0 h 2816823"/>
              <a:gd name="connsiteX4" fmla="*/ 2696508 w 2707975"/>
              <a:gd name="connsiteY4" fmla="*/ 449427 h 2816823"/>
              <a:gd name="connsiteX5" fmla="*/ 2707975 w 2707975"/>
              <a:gd name="connsiteY5" fmla="*/ 1412567 h 2816823"/>
              <a:gd name="connsiteX6" fmla="*/ 2696508 w 2707975"/>
              <a:gd name="connsiteY6" fmla="*/ 2363499 h 2816823"/>
              <a:gd name="connsiteX7" fmla="*/ 2247081 w 2707975"/>
              <a:gd name="connsiteY7" fmla="*/ 2812926 h 2816823"/>
              <a:gd name="connsiteX8" fmla="*/ 1287388 w 2707975"/>
              <a:gd name="connsiteY8" fmla="*/ 2816823 h 2816823"/>
              <a:gd name="connsiteX9" fmla="*/ 449427 w 2707975"/>
              <a:gd name="connsiteY9" fmla="*/ 2812926 h 2816823"/>
              <a:gd name="connsiteX0" fmla="*/ 0 w 2707975"/>
              <a:gd name="connsiteY0" fmla="*/ 449427 h 2816823"/>
              <a:gd name="connsiteX1" fmla="*/ 449427 w 2707975"/>
              <a:gd name="connsiteY1" fmla="*/ 0 h 2816823"/>
              <a:gd name="connsiteX2" fmla="*/ 2247081 w 2707975"/>
              <a:gd name="connsiteY2" fmla="*/ 0 h 2816823"/>
              <a:gd name="connsiteX3" fmla="*/ 2696508 w 2707975"/>
              <a:gd name="connsiteY3" fmla="*/ 449427 h 2816823"/>
              <a:gd name="connsiteX4" fmla="*/ 2707975 w 2707975"/>
              <a:gd name="connsiteY4" fmla="*/ 1412567 h 2816823"/>
              <a:gd name="connsiteX5" fmla="*/ 2696508 w 2707975"/>
              <a:gd name="connsiteY5" fmla="*/ 2363499 h 2816823"/>
              <a:gd name="connsiteX6" fmla="*/ 2247081 w 2707975"/>
              <a:gd name="connsiteY6" fmla="*/ 2812926 h 2816823"/>
              <a:gd name="connsiteX7" fmla="*/ 1287388 w 2707975"/>
              <a:gd name="connsiteY7" fmla="*/ 2816823 h 2816823"/>
              <a:gd name="connsiteX8" fmla="*/ 449427 w 2707975"/>
              <a:gd name="connsiteY8" fmla="*/ 2812926 h 2816823"/>
              <a:gd name="connsiteX0" fmla="*/ 0 w 2258548"/>
              <a:gd name="connsiteY0" fmla="*/ 0 h 2816823"/>
              <a:gd name="connsiteX1" fmla="*/ 1797654 w 2258548"/>
              <a:gd name="connsiteY1" fmla="*/ 0 h 2816823"/>
              <a:gd name="connsiteX2" fmla="*/ 2247081 w 2258548"/>
              <a:gd name="connsiteY2" fmla="*/ 449427 h 2816823"/>
              <a:gd name="connsiteX3" fmla="*/ 2258548 w 2258548"/>
              <a:gd name="connsiteY3" fmla="*/ 1412567 h 2816823"/>
              <a:gd name="connsiteX4" fmla="*/ 2247081 w 2258548"/>
              <a:gd name="connsiteY4" fmla="*/ 2363499 h 2816823"/>
              <a:gd name="connsiteX5" fmla="*/ 1797654 w 2258548"/>
              <a:gd name="connsiteY5" fmla="*/ 2812926 h 2816823"/>
              <a:gd name="connsiteX6" fmla="*/ 837961 w 2258548"/>
              <a:gd name="connsiteY6" fmla="*/ 2816823 h 2816823"/>
              <a:gd name="connsiteX7" fmla="*/ 0 w 2258548"/>
              <a:gd name="connsiteY7" fmla="*/ 2812926 h 2816823"/>
              <a:gd name="connsiteX0" fmla="*/ 1797654 w 2258548"/>
              <a:gd name="connsiteY0" fmla="*/ 0 h 2816823"/>
              <a:gd name="connsiteX1" fmla="*/ 2247081 w 2258548"/>
              <a:gd name="connsiteY1" fmla="*/ 449427 h 2816823"/>
              <a:gd name="connsiteX2" fmla="*/ 2258548 w 2258548"/>
              <a:gd name="connsiteY2" fmla="*/ 1412567 h 2816823"/>
              <a:gd name="connsiteX3" fmla="*/ 2247081 w 2258548"/>
              <a:gd name="connsiteY3" fmla="*/ 2363499 h 2816823"/>
              <a:gd name="connsiteX4" fmla="*/ 1797654 w 2258548"/>
              <a:gd name="connsiteY4" fmla="*/ 2812926 h 2816823"/>
              <a:gd name="connsiteX5" fmla="*/ 837961 w 2258548"/>
              <a:gd name="connsiteY5" fmla="*/ 2816823 h 2816823"/>
              <a:gd name="connsiteX6" fmla="*/ 0 w 2258548"/>
              <a:gd name="connsiteY6" fmla="*/ 2812926 h 2816823"/>
              <a:gd name="connsiteX0" fmla="*/ 2247081 w 2258548"/>
              <a:gd name="connsiteY0" fmla="*/ 0 h 2367396"/>
              <a:gd name="connsiteX1" fmla="*/ 2258548 w 2258548"/>
              <a:gd name="connsiteY1" fmla="*/ 963140 h 2367396"/>
              <a:gd name="connsiteX2" fmla="*/ 2247081 w 2258548"/>
              <a:gd name="connsiteY2" fmla="*/ 1914072 h 2367396"/>
              <a:gd name="connsiteX3" fmla="*/ 1797654 w 2258548"/>
              <a:gd name="connsiteY3" fmla="*/ 2363499 h 2367396"/>
              <a:gd name="connsiteX4" fmla="*/ 837961 w 2258548"/>
              <a:gd name="connsiteY4" fmla="*/ 2367396 h 2367396"/>
              <a:gd name="connsiteX5" fmla="*/ 0 w 2258548"/>
              <a:gd name="connsiteY5" fmla="*/ 2363499 h 2367396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47081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2279738 w 2279738"/>
              <a:gd name="connsiteY0" fmla="*/ 0 h 2351067"/>
              <a:gd name="connsiteX1" fmla="*/ 2258548 w 2279738"/>
              <a:gd name="connsiteY1" fmla="*/ 946811 h 2351067"/>
              <a:gd name="connsiteX2" fmla="*/ 2263410 w 2279738"/>
              <a:gd name="connsiteY2" fmla="*/ 1897743 h 2351067"/>
              <a:gd name="connsiteX3" fmla="*/ 1797654 w 2279738"/>
              <a:gd name="connsiteY3" fmla="*/ 2347170 h 2351067"/>
              <a:gd name="connsiteX4" fmla="*/ 837961 w 2279738"/>
              <a:gd name="connsiteY4" fmla="*/ 2351067 h 2351067"/>
              <a:gd name="connsiteX5" fmla="*/ 0 w 2279738"/>
              <a:gd name="connsiteY5" fmla="*/ 2347170 h 2351067"/>
              <a:gd name="connsiteX0" fmla="*/ 1441777 w 1441777"/>
              <a:gd name="connsiteY0" fmla="*/ 0 h 2351067"/>
              <a:gd name="connsiteX1" fmla="*/ 1420587 w 1441777"/>
              <a:gd name="connsiteY1" fmla="*/ 946811 h 2351067"/>
              <a:gd name="connsiteX2" fmla="*/ 1425449 w 1441777"/>
              <a:gd name="connsiteY2" fmla="*/ 1897743 h 2351067"/>
              <a:gd name="connsiteX3" fmla="*/ 959693 w 1441777"/>
              <a:gd name="connsiteY3" fmla="*/ 2347170 h 2351067"/>
              <a:gd name="connsiteX4" fmla="*/ 0 w 1441777"/>
              <a:gd name="connsiteY4" fmla="*/ 2351067 h 2351067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  <a:gd name="connsiteX0" fmla="*/ 1409120 w 1425449"/>
              <a:gd name="connsiteY0" fmla="*/ 0 h 2334739"/>
              <a:gd name="connsiteX1" fmla="*/ 1420587 w 1425449"/>
              <a:gd name="connsiteY1" fmla="*/ 930483 h 2334739"/>
              <a:gd name="connsiteX2" fmla="*/ 1425449 w 1425449"/>
              <a:gd name="connsiteY2" fmla="*/ 1881415 h 2334739"/>
              <a:gd name="connsiteX3" fmla="*/ 959693 w 1425449"/>
              <a:gd name="connsiteY3" fmla="*/ 2330842 h 2334739"/>
              <a:gd name="connsiteX4" fmla="*/ 0 w 1425449"/>
              <a:gd name="connsiteY4" fmla="*/ 2334739 h 2334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5449" h="2334739">
                <a:moveTo>
                  <a:pt x="1409120" y="0"/>
                </a:moveTo>
                <a:lnTo>
                  <a:pt x="1420587" y="930483"/>
                </a:lnTo>
                <a:cubicBezTo>
                  <a:pt x="1422208" y="1247460"/>
                  <a:pt x="1423828" y="1564438"/>
                  <a:pt x="1425449" y="1881415"/>
                </a:cubicBezTo>
                <a:cubicBezTo>
                  <a:pt x="1425449" y="2204716"/>
                  <a:pt x="1207905" y="2330842"/>
                  <a:pt x="959693" y="2330842"/>
                </a:cubicBezTo>
                <a:lnTo>
                  <a:pt x="0" y="2334739"/>
                </a:lnTo>
              </a:path>
            </a:pathLst>
          </a:custGeom>
          <a:noFill/>
          <a:ln w="76200">
            <a:solidFill>
              <a:srgbClr val="7682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1" name="Straight Connector 110"/>
          <p:cNvCxnSpPr/>
          <p:nvPr/>
        </p:nvCxnSpPr>
        <p:spPr>
          <a:xfrm>
            <a:off x="2784358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2" name="Straight Connector 111"/>
          <p:cNvCxnSpPr/>
          <p:nvPr/>
        </p:nvCxnSpPr>
        <p:spPr>
          <a:xfrm flipH="1" flipV="1">
            <a:off x="1420859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1837542" y="9011493"/>
            <a:ext cx="5714" cy="1395720"/>
          </a:xfrm>
          <a:prstGeom prst="line">
            <a:avLst/>
          </a:prstGeom>
          <a:noFill/>
          <a:ln w="76200">
            <a:solidFill>
              <a:srgbClr val="76828C"/>
            </a:solidFill>
            <a:headEnd type="triangl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7772221" y="5434810"/>
            <a:ext cx="5714" cy="4995208"/>
          </a:xfrm>
          <a:prstGeom prst="line">
            <a:avLst/>
          </a:prstGeom>
          <a:noFill/>
          <a:ln w="76200">
            <a:solidFill>
              <a:srgbClr val="76828C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31" name="Oval 130"/>
          <p:cNvSpPr/>
          <p:nvPr/>
        </p:nvSpPr>
        <p:spPr>
          <a:xfrm>
            <a:off x="20000581" y="5461479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32" name="Oval 131"/>
          <p:cNvSpPr/>
          <p:nvPr/>
        </p:nvSpPr>
        <p:spPr>
          <a:xfrm>
            <a:off x="21682867" y="5461479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33" name="Oval 132"/>
          <p:cNvSpPr/>
          <p:nvPr/>
        </p:nvSpPr>
        <p:spPr>
          <a:xfrm>
            <a:off x="20000581" y="6839757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134" name="Oval 133"/>
          <p:cNvSpPr/>
          <p:nvPr/>
        </p:nvSpPr>
        <p:spPr>
          <a:xfrm>
            <a:off x="21682867" y="6839757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135" name="Oval 134"/>
          <p:cNvSpPr/>
          <p:nvPr/>
        </p:nvSpPr>
        <p:spPr>
          <a:xfrm>
            <a:off x="20000581" y="8218035"/>
            <a:ext cx="905426" cy="905426"/>
          </a:xfrm>
          <a:prstGeom prst="ellipse">
            <a:avLst/>
          </a:prstGeom>
          <a:solidFill>
            <a:srgbClr val="A0D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136" name="Oval 135"/>
          <p:cNvSpPr/>
          <p:nvPr/>
        </p:nvSpPr>
        <p:spPr>
          <a:xfrm>
            <a:off x="21682867" y="8218035"/>
            <a:ext cx="905426" cy="905426"/>
          </a:xfrm>
          <a:prstGeom prst="ellipse">
            <a:avLst/>
          </a:prstGeom>
          <a:solidFill>
            <a:srgbClr val="9377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137" name="Oval 136"/>
          <p:cNvSpPr/>
          <p:nvPr/>
        </p:nvSpPr>
        <p:spPr>
          <a:xfrm>
            <a:off x="20000581" y="9596313"/>
            <a:ext cx="905426" cy="905426"/>
          </a:xfrm>
          <a:prstGeom prst="ellipse">
            <a:avLst/>
          </a:prstGeom>
          <a:solidFill>
            <a:srgbClr val="7682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Open Sans" charset="0"/>
                <a:ea typeface="Open Sans" charset="0"/>
                <a:cs typeface="Open Sans" charset="0"/>
              </a:rPr>
              <a:t>7</a:t>
            </a:r>
          </a:p>
        </p:txBody>
      </p:sp>
      <p:sp>
        <p:nvSpPr>
          <p:cNvPr id="138" name="Oval 137"/>
          <p:cNvSpPr/>
          <p:nvPr/>
        </p:nvSpPr>
        <p:spPr>
          <a:xfrm>
            <a:off x="21682867" y="9596313"/>
            <a:ext cx="905426" cy="905426"/>
          </a:xfrm>
          <a:prstGeom prst="ellipse">
            <a:avLst/>
          </a:prstGeom>
          <a:solidFill>
            <a:srgbClr val="F9D3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573106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1320" y="1720662"/>
            <a:ext cx="5776291" cy="107465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462" y="1720661"/>
            <a:ext cx="5776291" cy="10746589"/>
          </a:xfrm>
          <a:prstGeom prst="rect">
            <a:avLst/>
          </a:prstGeom>
        </p:spPr>
      </p:pic>
      <p:pic>
        <p:nvPicPr>
          <p:cNvPr id="8" name="Picture 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1004" y="3166812"/>
            <a:ext cx="4379976" cy="7808975"/>
          </a:xfrm>
          <a:prstGeom prst="rect">
            <a:avLst/>
          </a:prstGeom>
        </p:spPr>
      </p:pic>
      <p:pic>
        <p:nvPicPr>
          <p:cNvPr id="13" name="Picture 12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029" y="3125226"/>
            <a:ext cx="4416552" cy="78455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333067" y="12565216"/>
            <a:ext cx="115146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iPhone 6s/6s Plus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0468458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149" y="1391602"/>
            <a:ext cx="8963198" cy="12324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4642" y="1391602"/>
            <a:ext cx="8963198" cy="123243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147735" y="12576150"/>
            <a:ext cx="1410546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iPad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15" name="Picture 14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2141" y="3469234"/>
            <a:ext cx="5705856" cy="7626096"/>
          </a:xfrm>
          <a:prstGeom prst="rect">
            <a:avLst/>
          </a:prstGeom>
        </p:spPr>
      </p:pic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992" y="3469234"/>
            <a:ext cx="5705856" cy="7626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7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375" y="2859122"/>
            <a:ext cx="4710412" cy="9272647"/>
          </a:xfrm>
          <a:prstGeom prst="rect">
            <a:avLst/>
          </a:prstGeom>
        </p:spPr>
      </p:pic>
      <p:pic>
        <p:nvPicPr>
          <p:cNvPr id="14" name="Picture 1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90" y="3652719"/>
            <a:ext cx="4206240" cy="748149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128322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398120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HTC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5859189" y="12576150"/>
            <a:ext cx="3616517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Nokia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4995" y="2673772"/>
            <a:ext cx="4702768" cy="9558585"/>
          </a:xfrm>
          <a:prstGeom prst="rect">
            <a:avLst/>
          </a:prstGeom>
        </p:spPr>
      </p:pic>
      <p:pic>
        <p:nvPicPr>
          <p:cNvPr id="24" name="Picture 23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746" y="3800911"/>
            <a:ext cx="3946344" cy="703275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3991" y="2733258"/>
            <a:ext cx="5426915" cy="9605207"/>
          </a:xfrm>
          <a:prstGeom prst="rect">
            <a:avLst/>
          </a:prstGeom>
        </p:spPr>
      </p:pic>
      <p:pic>
        <p:nvPicPr>
          <p:cNvPr id="25" name="Picture 24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2960" y="3690910"/>
            <a:ext cx="4112422" cy="6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165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3695556"/>
            <a:ext cx="10480498" cy="65395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Device frames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335024" y="10636223"/>
            <a:ext cx="1048049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Microsoft Surface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16301" y="3352800"/>
            <a:ext cx="10366497" cy="7136243"/>
            <a:chOff x="12635302" y="3790551"/>
            <a:chExt cx="9730596" cy="669849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35302" y="3790551"/>
              <a:ext cx="9730596" cy="669849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52258" y="4355029"/>
              <a:ext cx="7496684" cy="5625426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713" y="4372086"/>
            <a:ext cx="9124109" cy="511697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295702" y="10636222"/>
            <a:ext cx="97305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32414E"/>
                </a:solidFill>
                <a:latin typeface="Segoe UI" charset="0"/>
                <a:ea typeface="Segoe UI" charset="0"/>
                <a:cs typeface="Segoe UI" charset="0"/>
              </a:rPr>
              <a:t>Nexus 10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32414E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714750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1931374" cy="2286000"/>
          </a:xfrm>
        </p:spPr>
        <p:txBody>
          <a:bodyPr/>
          <a:lstStyle/>
          <a:p>
            <a:r>
              <a:rPr lang="en-US" dirty="0"/>
              <a:t>Using quality images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1093980" cy="9432279"/>
          </a:xfrm>
        </p:spPr>
        <p:txBody>
          <a:bodyPr/>
          <a:lstStyle/>
          <a:p>
            <a:r>
              <a:rPr lang="en-US" dirty="0"/>
              <a:t>The difference between good quality images and poor quality images speaks volumes in your presentation. Use only high resolution imagery for a clean and professional looking deck.</a:t>
            </a:r>
          </a:p>
          <a:p>
            <a:r>
              <a:rPr lang="en-US" dirty="0"/>
              <a:t>If you scale your images up and they pixelate like the example on the right, source a higher quality image.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067533" y="2203704"/>
            <a:ext cx="12564820" cy="8482261"/>
            <a:chOff x="11474451" y="2068512"/>
            <a:chExt cx="13035982" cy="8800333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3"/>
            <a:srcRect b="15698"/>
            <a:stretch/>
          </p:blipFill>
          <p:spPr>
            <a:xfrm>
              <a:off x="11474451" y="2068512"/>
              <a:ext cx="13035982" cy="7812088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12573000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High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8821399" y="10212255"/>
              <a:ext cx="4444999" cy="6565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36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Low resolution</a:t>
              </a:r>
              <a:endParaRPr kumimoji="0" lang="en-US" sz="36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83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286976" cy="2286000"/>
          </a:xfrm>
        </p:spPr>
        <p:txBody>
          <a:bodyPr/>
          <a:lstStyle/>
          <a:p>
            <a:r>
              <a:rPr lang="en-US"/>
              <a:t>Finding good quality images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8277901" cy="9432279"/>
          </a:xfrm>
        </p:spPr>
        <p:txBody>
          <a:bodyPr/>
          <a:lstStyle/>
          <a:p>
            <a:r>
              <a:rPr lang="en-US" dirty="0"/>
              <a:t>When looking for images online, follow the process to the right to source the highest resolution images to use in your presentation.</a:t>
            </a:r>
          </a:p>
          <a:p>
            <a:r>
              <a:rPr lang="en-US" dirty="0"/>
              <a:t>Alternatively, seek out </a:t>
            </a:r>
            <a:r>
              <a:rPr lang="en-US" dirty="0" err="1"/>
              <a:t>freestock</a:t>
            </a:r>
            <a:r>
              <a:rPr lang="en-US" dirty="0"/>
              <a:t> sites such as: </a:t>
            </a:r>
            <a:r>
              <a:rPr lang="en-US" dirty="0" err="1"/>
              <a:t>pexels.com</a:t>
            </a:r>
            <a:r>
              <a:rPr lang="en-US" dirty="0"/>
              <a:t> for good, high quality free imagery.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0149840" y="1768281"/>
            <a:ext cx="13530962" cy="10101900"/>
            <a:chOff x="9612988" y="1497541"/>
            <a:chExt cx="14220214" cy="10616480"/>
          </a:xfrm>
        </p:grpSpPr>
        <p:pic>
          <p:nvPicPr>
            <p:cNvPr id="27" name="Content Placeholder 6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62"/>
            <a:stretch/>
          </p:blipFill>
          <p:spPr>
            <a:xfrm>
              <a:off x="9612989" y="2754312"/>
              <a:ext cx="7019091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816320" y="2754312"/>
              <a:ext cx="7016882" cy="460045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12988" y="7538899"/>
              <a:ext cx="7019091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0" name="Content Placeholder 2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16319" y="7538899"/>
              <a:ext cx="7014913" cy="45751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1" name="Rectangle 30"/>
            <p:cNvSpPr/>
            <p:nvPr/>
          </p:nvSpPr>
          <p:spPr>
            <a:xfrm>
              <a:off x="15669383" y="2837842"/>
              <a:ext cx="411935" cy="385460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5101967" y="1497541"/>
              <a:ext cx="1543083" cy="8841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Segoe UI" charset="0"/>
                  <a:ea typeface="Segoe UI" charset="0"/>
                  <a:cs typeface="Segoe UI" charset="0"/>
                </a:rPr>
                <a:t>“Images”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Segoe UI" charset="0"/>
                <a:ea typeface="Segoe UI" charset="0"/>
                <a:cs typeface="Segoe UI" charset="0"/>
                <a:sym typeface="Segoe UI"/>
              </a:endParaRPr>
            </a:p>
          </p:txBody>
        </p:sp>
        <p:cxnSp>
          <p:nvCxnSpPr>
            <p:cNvPr id="33" name="Straight Connector 32"/>
            <p:cNvCxnSpPr/>
            <p:nvPr/>
          </p:nvCxnSpPr>
          <p:spPr>
            <a:xfrm>
              <a:off x="15875350" y="2432221"/>
              <a:ext cx="8140" cy="412518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18986433" y="4162376"/>
              <a:ext cx="2650738" cy="1182509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19100031" y="5714291"/>
              <a:ext cx="2460226" cy="12722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Type in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your image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search criteria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20303662" y="5340360"/>
              <a:ext cx="8140" cy="31243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7" name="Rectangle 36"/>
            <p:cNvSpPr/>
            <p:nvPr/>
          </p:nvSpPr>
          <p:spPr>
            <a:xfrm>
              <a:off x="11789072" y="7920917"/>
              <a:ext cx="489398" cy="276425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12278470" y="8059129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12607850" y="8099258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Click</a:t>
              </a:r>
              <a:b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“Search</a:t>
              </a: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 tools”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7199428" y="8197342"/>
              <a:ext cx="638791" cy="894818"/>
            </a:xfrm>
            <a:prstGeom prst="rect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0"/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7838219" y="8541312"/>
              <a:ext cx="329380" cy="1"/>
            </a:xfrm>
            <a:prstGeom prst="line">
              <a:avLst/>
            </a:prstGeom>
            <a:noFill/>
            <a:ln w="38100">
              <a:solidFill>
                <a:srgbClr val="D2574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167599" y="8581441"/>
              <a:ext cx="2366134" cy="884109"/>
            </a:xfrm>
            <a:prstGeom prst="rect">
              <a:avLst/>
            </a:prstGeom>
            <a:solidFill>
              <a:schemeClr val="bg1"/>
            </a:solidFill>
            <a:ln w="38100" cap="flat">
              <a:solidFill>
                <a:srgbClr val="D25745"/>
              </a:solidFill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Select</a:t>
              </a:r>
              <a:b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</a:br>
              <a:r>
                <a:rPr lang="en-US" sz="2400" b="0" dirty="0">
                  <a:solidFill>
                    <a:srgbClr val="76828A"/>
                  </a:solidFill>
                  <a:latin typeface="Neuzeit Grotesk" charset="0"/>
                  <a:ea typeface="Neuzeit Grotesk" charset="0"/>
                  <a:cs typeface="Neuzeit Grotesk" charset="0"/>
                </a:rPr>
                <a:t>“Large”</a:t>
              </a:r>
              <a:endParaRPr kumimoji="0" lang="en-US" sz="2400" b="0" u="none" strike="noStrike" cap="none" spc="0" normalizeH="0" baseline="0" dirty="0">
                <a:ln>
                  <a:noFill/>
                </a:ln>
                <a:solidFill>
                  <a:srgbClr val="76828A"/>
                </a:solidFill>
                <a:effectLst/>
                <a:uFillTx/>
                <a:latin typeface="Neuzeit Grotesk" charset="0"/>
                <a:ea typeface="Neuzeit Grotesk" charset="0"/>
                <a:cs typeface="Neuzeit Grotesk" charset="0"/>
                <a:sym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04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22404870" cy="2286000"/>
          </a:xfrm>
        </p:spPr>
        <p:txBody>
          <a:bodyPr/>
          <a:lstStyle/>
          <a:p>
            <a:r>
              <a:rPr lang="en-US" dirty="0"/>
              <a:t>Replacing images in devices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9" y="2754312"/>
            <a:ext cx="9163577" cy="10431336"/>
          </a:xfrm>
        </p:spPr>
        <p:txBody>
          <a:bodyPr>
            <a:normAutofit fontScale="92500" lnSpcReduction="10000"/>
          </a:bodyPr>
          <a:lstStyle/>
          <a:p>
            <a:r>
              <a:rPr lang="en-US" sz="4800" dirty="0"/>
              <a:t>Right click on the placeholder gradient image in the device and select “Change picture” as shown.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This will open a finder window for you to navigate to the screenshot you want to use in the device.</a:t>
            </a:r>
          </a:p>
          <a:p>
            <a:pPr>
              <a:spcBef>
                <a:spcPts val="0"/>
              </a:spcBef>
            </a:pPr>
            <a:endParaRPr lang="en-US" sz="4800" dirty="0"/>
          </a:p>
          <a:p>
            <a:r>
              <a:rPr lang="en-US" sz="4800" dirty="0"/>
              <a:t>Select your screenshot and click on the “Insert” button in the lower right.</a:t>
            </a:r>
          </a:p>
          <a:p>
            <a:pPr marL="0" lvl="1" indent="0">
              <a:spcBef>
                <a:spcPts val="0"/>
              </a:spcBef>
              <a:buNone/>
            </a:pPr>
            <a:endParaRPr lang="en-US" sz="4800" dirty="0"/>
          </a:p>
          <a:p>
            <a:pPr marL="288925" lvl="1" indent="-288925">
              <a:buNone/>
            </a:pPr>
            <a:r>
              <a:rPr lang="en-US" sz="4800" dirty="0"/>
              <a:t>*Note, screen shots must be the correct dimensions for the device. Screens work best when you capture the image on the appropriate device.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2639" y="2754312"/>
            <a:ext cx="5933070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03751" y="2754312"/>
            <a:ext cx="5681359" cy="3338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Rectangle 30"/>
          <p:cNvSpPr/>
          <p:nvPr/>
        </p:nvSpPr>
        <p:spPr>
          <a:xfrm>
            <a:off x="22810405" y="5857588"/>
            <a:ext cx="465827" cy="243741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47187" y="7027106"/>
            <a:ext cx="9178491" cy="516032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49337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Cropping images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1335087" y="2754312"/>
            <a:ext cx="10433580" cy="10961688"/>
          </a:xfrm>
        </p:spPr>
        <p:txBody>
          <a:bodyPr>
            <a:normAutofit fontScale="92500"/>
          </a:bodyPr>
          <a:lstStyle/>
          <a:p>
            <a:pPr>
              <a:lnSpc>
                <a:spcPct val="110000"/>
              </a:lnSpc>
            </a:pPr>
            <a:r>
              <a:rPr lang="en-US" sz="4800" dirty="0"/>
              <a:t>Click on the image and navigate to the “Picture Format” tab.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Select “Crop” from the formatting options</a:t>
            </a:r>
          </a:p>
          <a:p>
            <a:pPr>
              <a:lnSpc>
                <a:spcPct val="110000"/>
              </a:lnSpc>
              <a:spcBef>
                <a:spcPts val="0"/>
              </a:spcBef>
            </a:pPr>
            <a:endParaRPr lang="en-US" sz="4800" dirty="0"/>
          </a:p>
          <a:p>
            <a:pPr>
              <a:lnSpc>
                <a:spcPct val="110000"/>
              </a:lnSpc>
            </a:pPr>
            <a:r>
              <a:rPr lang="en-US" sz="4800" dirty="0"/>
              <a:t>Crop your picture by grabbing the black handles on any side of the image.</a:t>
            </a:r>
          </a:p>
          <a:p>
            <a:pPr marL="0" lvl="1" indent="0">
              <a:lnSpc>
                <a:spcPct val="110000"/>
              </a:lnSpc>
              <a:spcBef>
                <a:spcPts val="0"/>
              </a:spcBef>
              <a:buNone/>
            </a:pPr>
            <a:endParaRPr lang="en-US" sz="4800" dirty="0"/>
          </a:p>
          <a:p>
            <a:pPr marL="0" lvl="1" indent="0">
              <a:lnSpc>
                <a:spcPct val="110000"/>
              </a:lnSpc>
              <a:buNone/>
            </a:pPr>
            <a:r>
              <a:rPr lang="en-US" sz="4800" dirty="0"/>
              <a:t>You can also resize/reposition the image within the cropped area by grabbing a corner of the image or clicking on it and moving it to the desired position.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6486" y="2902229"/>
            <a:ext cx="10937132" cy="81779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6185594" y="2902229"/>
            <a:ext cx="1669988" cy="817792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608" y="5256533"/>
            <a:ext cx="10937132" cy="817791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111448" y="5609777"/>
            <a:ext cx="1006275" cy="464546"/>
          </a:xfrm>
          <a:prstGeom prst="rect">
            <a:avLst/>
          </a:prstGeom>
          <a:noFill/>
          <a:ln w="38100">
            <a:solidFill>
              <a:srgbClr val="121C3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83940" y="7625187"/>
            <a:ext cx="3701117" cy="284910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108" y="7692466"/>
            <a:ext cx="3577734" cy="271455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74397" y="7688316"/>
            <a:ext cx="3609003" cy="27187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 rot="16200000">
            <a:off x="11397982" y="8830814"/>
            <a:ext cx="2938547" cy="445234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847898" y="10535648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/>
          <p:cNvSpPr txBox="1"/>
          <p:nvPr/>
        </p:nvSpPr>
        <p:spPr>
          <a:xfrm>
            <a:off x="11072191" y="11037111"/>
            <a:ext cx="361651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crop handles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41007" y="11037111"/>
            <a:ext cx="3641733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resizing handles 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9941007" y="10101354"/>
            <a:ext cx="3642393" cy="372942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cxnSp>
        <p:nvCxnSpPr>
          <p:cNvPr id="28" name="Straight Connector 27"/>
          <p:cNvCxnSpPr/>
          <p:nvPr/>
        </p:nvCxnSpPr>
        <p:spPr>
          <a:xfrm>
            <a:off x="21778898" y="10474297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9" name="Rectangle 28"/>
          <p:cNvSpPr/>
          <p:nvPr/>
        </p:nvSpPr>
        <p:spPr>
          <a:xfrm>
            <a:off x="16139788" y="10088837"/>
            <a:ext cx="411935" cy="385460"/>
          </a:xfrm>
          <a:prstGeom prst="rect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/>
          </a:p>
        </p:txBody>
      </p:sp>
      <p:sp>
        <p:nvSpPr>
          <p:cNvPr id="30" name="TextBox 29"/>
          <p:cNvSpPr txBox="1"/>
          <p:nvPr/>
        </p:nvSpPr>
        <p:spPr>
          <a:xfrm>
            <a:off x="16085058" y="11042617"/>
            <a:ext cx="3528567" cy="96430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Grab corners to size</a:t>
            </a:r>
            <a:b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</a:br>
            <a:r>
              <a:rPr lang="en-US" sz="2800" b="0" dirty="0">
                <a:solidFill>
                  <a:srgbClr val="76828A"/>
                </a:solidFill>
                <a:latin typeface="Segoe UI" charset="0"/>
                <a:ea typeface="Segoe UI" charset="0"/>
                <a:cs typeface="Segoe UI" charset="0"/>
              </a:rPr>
              <a:t>image proportionally</a:t>
            </a:r>
            <a:endParaRPr kumimoji="0" lang="en-US" sz="2800" b="0" u="none" strike="noStrike" cap="none" spc="0" normalizeH="0" baseline="0" dirty="0">
              <a:ln>
                <a:noFill/>
              </a:ln>
              <a:solidFill>
                <a:srgbClr val="76828A"/>
              </a:solidFill>
              <a:effectLst/>
              <a:uFillTx/>
              <a:latin typeface="Segoe UI" charset="0"/>
              <a:ea typeface="Segoe UI" charset="0"/>
              <a:cs typeface="Segoe UI" charset="0"/>
              <a:sym typeface="Segoe UI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6357316" y="10474296"/>
            <a:ext cx="8140" cy="412518"/>
          </a:xfrm>
          <a:prstGeom prst="line">
            <a:avLst/>
          </a:prstGeom>
          <a:noFill/>
          <a:ln w="38100">
            <a:solidFill>
              <a:srgbClr val="D257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140907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James Clancy</a:t>
            </a:r>
            <a:br>
              <a:rPr lang="en-US" dirty="0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/>
      </p:sp>
    </p:spTree>
    <p:extLst>
      <p:ext uri="{BB962C8B-B14F-4D97-AF65-F5344CB8AC3E}">
        <p14:creationId xmlns:p14="http://schemas.microsoft.com/office/powerpoint/2010/main" val="1920017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7001-1871-9B48-AFD5-F5E1A7C85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955" y="655150"/>
            <a:ext cx="5257800" cy="11379200"/>
          </a:xfrm>
          <a:prstGeom prst="rect">
            <a:avLst/>
          </a:prstGeom>
        </p:spPr>
      </p:pic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34" t="-216" r="16362" b="216"/>
          <a:stretch/>
        </p:blipFill>
        <p:spPr/>
      </p:pic>
    </p:spTree>
    <p:extLst>
      <p:ext uri="{BB962C8B-B14F-4D97-AF65-F5344CB8AC3E}">
        <p14:creationId xmlns:p14="http://schemas.microsoft.com/office/powerpoint/2010/main" val="37432569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cloud and games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James Clancy</a:t>
            </a:r>
            <a:br>
              <a:rPr lang="en-US"/>
            </a:br>
            <a:r>
              <a:rPr lang="en-US" dirty="0" err="1"/>
              <a:t>Xamarin</a:t>
            </a:r>
            <a:br>
              <a:rPr lang="en-US" dirty="0"/>
            </a:br>
            <a:r>
              <a:rPr lang="en-US" dirty="0"/>
              <a:t>@James</a:t>
            </a:r>
          </a:p>
        </p:txBody>
      </p:sp>
      <p:pic>
        <p:nvPicPr>
          <p:cNvPr id="22" name="Picture Placeholder 21"/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55" r="15503"/>
          <a:stretch/>
        </p:blipFill>
        <p:spPr/>
      </p:pic>
    </p:spTree>
    <p:extLst>
      <p:ext uri="{BB962C8B-B14F-4D97-AF65-F5344CB8AC3E}">
        <p14:creationId xmlns:p14="http://schemas.microsoft.com/office/powerpoint/2010/main" val="169599226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I want to test games!</a:t>
            </a:r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Locale settings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590749" y="3019848"/>
            <a:ext cx="11001512" cy="9334247"/>
            <a:chOff x="6332331" y="2386584"/>
            <a:chExt cx="11480800" cy="9740900"/>
          </a:xfrm>
          <a:effectLst/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32331" y="2386584"/>
              <a:ext cx="11480800" cy="9740900"/>
            </a:xfrm>
            <a:prstGeom prst="rect">
              <a:avLst/>
            </a:prstGeom>
            <a:effectLst/>
          </p:spPr>
        </p:pic>
        <p:cxnSp>
          <p:nvCxnSpPr>
            <p:cNvPr id="5" name="Straight Connector 4"/>
            <p:cNvCxnSpPr/>
            <p:nvPr/>
          </p:nvCxnSpPr>
          <p:spPr>
            <a:xfrm>
              <a:off x="6332331" y="2386584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332331" y="12122051"/>
              <a:ext cx="11480800" cy="0"/>
            </a:xfrm>
            <a:prstGeom prst="line">
              <a:avLst/>
            </a:prstGeom>
            <a:noFill/>
            <a:ln w="38100" cap="flat">
              <a:solidFill>
                <a:srgbClr val="D25746"/>
              </a:solidFill>
              <a:prstDash val="solid"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188045703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Poor return on investment</a:t>
            </a:r>
          </a:p>
          <a:p>
            <a:pPr lvl="1"/>
            <a:r>
              <a:rPr lang="en-US" dirty="0"/>
              <a:t>Pixel Detection</a:t>
            </a:r>
          </a:p>
          <a:p>
            <a:pPr lvl="1"/>
            <a:r>
              <a:rPr lang="en-US" dirty="0"/>
              <a:t>Play and Record</a:t>
            </a:r>
          </a:p>
          <a:p>
            <a:pPr lvl="2"/>
            <a:r>
              <a:rPr lang="en-US" dirty="0"/>
              <a:t>Physics</a:t>
            </a:r>
          </a:p>
          <a:p>
            <a:pPr lvl="2"/>
            <a:r>
              <a:rPr lang="en-US" dirty="0"/>
              <a:t>AI</a:t>
            </a:r>
          </a:p>
        </p:txBody>
      </p:sp>
    </p:spTree>
    <p:extLst>
      <p:ext uri="{BB962C8B-B14F-4D97-AF65-F5344CB8AC3E}">
        <p14:creationId xmlns:p14="http://schemas.microsoft.com/office/powerpoint/2010/main" val="108742344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63112" cy="7681775"/>
          </a:xfrm>
        </p:spPr>
        <p:txBody>
          <a:bodyPr numCol="2">
            <a:normAutofit/>
          </a:bodyPr>
          <a:lstStyle/>
          <a:p>
            <a:r>
              <a:rPr lang="en-US" sz="5400" dirty="0"/>
              <a:t>Poor return on investment</a:t>
            </a:r>
          </a:p>
          <a:p>
            <a:pPr lvl="1"/>
            <a:r>
              <a:rPr lang="en-US" sz="5400" dirty="0"/>
              <a:t>Pixel Detection</a:t>
            </a:r>
          </a:p>
          <a:p>
            <a:pPr lvl="1"/>
            <a:r>
              <a:rPr lang="en-US" sz="5400" dirty="0"/>
              <a:t>Play and Record</a:t>
            </a:r>
          </a:p>
          <a:p>
            <a:pPr lvl="2"/>
            <a:r>
              <a:rPr lang="en-US" sz="5400" dirty="0"/>
              <a:t>Physics</a:t>
            </a:r>
          </a:p>
          <a:p>
            <a:pPr lvl="2"/>
            <a:r>
              <a:rPr lang="en-US" sz="5400" dirty="0"/>
              <a:t>AI</a:t>
            </a:r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pPr lvl="2"/>
            <a:endParaRPr lang="en-US" sz="5400" dirty="0"/>
          </a:p>
          <a:p>
            <a:r>
              <a:rPr lang="en-US" sz="5400" dirty="0"/>
              <a:t>Game developer responses</a:t>
            </a:r>
          </a:p>
          <a:p>
            <a:pPr lvl="1"/>
            <a:r>
              <a:rPr lang="en-US" sz="5400" dirty="0"/>
              <a:t>Deadlines</a:t>
            </a:r>
          </a:p>
          <a:p>
            <a:pPr lvl="1"/>
            <a:r>
              <a:rPr lang="en-US" sz="5400" dirty="0"/>
              <a:t>You can’t write test for X</a:t>
            </a:r>
          </a:p>
          <a:p>
            <a:pPr lvl="1"/>
            <a:r>
              <a:rPr lang="en-US" sz="5400" dirty="0"/>
              <a:t>Games are too big</a:t>
            </a:r>
          </a:p>
          <a:p>
            <a:pPr lvl="1"/>
            <a:r>
              <a:rPr lang="en-US" sz="5400" dirty="0"/>
              <a:t>Lack of tooling</a:t>
            </a:r>
          </a:p>
          <a:p>
            <a:pPr lvl="1"/>
            <a:r>
              <a:rPr lang="en-US" sz="5400" dirty="0"/>
              <a:t>Game developers are hardcore</a:t>
            </a:r>
          </a:p>
        </p:txBody>
      </p:sp>
    </p:spTree>
    <p:extLst>
      <p:ext uri="{BB962C8B-B14F-4D97-AF65-F5344CB8AC3E}">
        <p14:creationId xmlns:p14="http://schemas.microsoft.com/office/powerpoint/2010/main" val="1840136568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020539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 change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UI Mapping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Service calls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Validation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Propagation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2BAD228-71DD-1B46-846C-65B267647C90}"/>
              </a:ext>
            </a:extLst>
          </p:cNvPr>
          <p:cNvSpPr/>
          <p:nvPr/>
        </p:nvSpPr>
        <p:spPr>
          <a:xfrm>
            <a:off x="12958119" y="-216891"/>
            <a:ext cx="12192000" cy="14219277"/>
          </a:xfrm>
          <a:prstGeom prst="rect">
            <a:avLst/>
          </a:prstGeom>
        </p:spPr>
        <p:txBody>
          <a:bodyPr>
            <a:spAutoFit/>
          </a:bodyPr>
          <a:lstStyle/>
          <a:p>
            <a:pPr marR="0" algn="l" rtl="0"/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Item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item,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_item = item;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Text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item.Text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int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Quantity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set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item.Quantity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value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itemsViewModel.UpdateSummaries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(Quantity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switch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item.Category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.Fruit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.Vegetable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.Green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case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ItemCategory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.Meat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default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  <a:p>
            <a:pPr algn="l" defTabSz="825500" rtl="0"/>
            <a:endParaRPr lang="en-US" sz="1800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53C694F-3DEF-0947-B180-AF52C6470AE9}"/>
              </a:ext>
            </a:extLst>
          </p:cNvPr>
          <p:cNvCxnSpPr>
            <a:cxnSpLocks/>
          </p:cNvCxnSpPr>
          <p:nvPr/>
        </p:nvCxnSpPr>
        <p:spPr>
          <a:xfrm flipH="1" flipV="1">
            <a:off x="19447154" y="9851670"/>
            <a:ext cx="1486383" cy="778255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2A3D4B7-1AE9-9044-8559-FEADB0D1303B}"/>
              </a:ext>
            </a:extLst>
          </p:cNvPr>
          <p:cNvCxnSpPr>
            <a:cxnSpLocks/>
          </p:cNvCxnSpPr>
          <p:nvPr/>
        </p:nvCxnSpPr>
        <p:spPr>
          <a:xfrm flipH="1" flipV="1">
            <a:off x="20412065" y="6172782"/>
            <a:ext cx="1753026" cy="103194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0C15C23E-726A-554A-92C0-5EDE3CD50C66}"/>
              </a:ext>
            </a:extLst>
          </p:cNvPr>
          <p:cNvSpPr/>
          <p:nvPr/>
        </p:nvSpPr>
        <p:spPr>
          <a:xfrm>
            <a:off x="20190345" y="10810563"/>
            <a:ext cx="33890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UI Mapping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0565641" y="2792383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9A02F24-5755-1F48-BD94-E0F484D74996}"/>
              </a:ext>
            </a:extLst>
          </p:cNvPr>
          <p:cNvSpPr/>
          <p:nvPr/>
        </p:nvSpPr>
        <p:spPr>
          <a:xfrm>
            <a:off x="20190346" y="7204723"/>
            <a:ext cx="352051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Propagation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7607905" y="1684232"/>
            <a:ext cx="2787998" cy="1523649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552F1C74-AD3F-7B48-A3F4-56E9BEDCF5D0}"/>
              </a:ext>
            </a:extLst>
          </p:cNvPr>
          <p:cNvSpPr/>
          <p:nvPr/>
        </p:nvSpPr>
        <p:spPr>
          <a:xfrm>
            <a:off x="20262166" y="4246215"/>
            <a:ext cx="370806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 change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47F7F1-2C28-2E48-8995-82B2E66218CD}"/>
              </a:ext>
            </a:extLst>
          </p:cNvPr>
          <p:cNvCxnSpPr>
            <a:cxnSpLocks/>
          </p:cNvCxnSpPr>
          <p:nvPr/>
        </p:nvCxnSpPr>
        <p:spPr>
          <a:xfrm flipH="1">
            <a:off x="17737474" y="4661713"/>
            <a:ext cx="2452872" cy="753120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First!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3"/>
            <a:ext cx="22286912" cy="2975928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</a:t>
            </a: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3" name="XAML Hot Reload for Xamarin.Forms">
            <a:hlinkClick r:id="" action="ppaction://media"/>
            <a:extLst>
              <a:ext uri="{FF2B5EF4-FFF2-40B4-BE49-F238E27FC236}">
                <a16:creationId xmlns:a16="http://schemas.microsoft.com/office/drawing/2014/main" id="{C70F6346-9A8D-0D45-92DE-3B065C52A2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187440" y="4242277"/>
            <a:ext cx="14569440" cy="81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AD0887-58B5-3F41-A652-777674708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080" y="2386584"/>
            <a:ext cx="15128368" cy="950061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833031"/>
            <a:ext cx="12192000" cy="35548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085127362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2F8950B-904F-8145-90E4-79695F086D0D}"/>
              </a:ext>
            </a:extLst>
          </p:cNvPr>
          <p:cNvSpPr/>
          <p:nvPr/>
        </p:nvSpPr>
        <p:spPr>
          <a:xfrm>
            <a:off x="22960342" y="625486"/>
            <a:ext cx="905426" cy="905426"/>
          </a:xfrm>
          <a:prstGeom prst="ellipse">
            <a:avLst/>
          </a:prstGeom>
          <a:solidFill>
            <a:srgbClr val="A3B3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6757</TotalTime>
  <Words>1041</Words>
  <Application>Microsoft Macintosh PowerPoint</Application>
  <PresentationFormat>Custom</PresentationFormat>
  <Paragraphs>276</Paragraphs>
  <Slides>35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51" baseType="lpstr">
      <vt:lpstr>.AppleSystemUIFont</vt:lpstr>
      <vt:lpstr>Neuzeit Grotesk</vt:lpstr>
      <vt:lpstr>Open Sans</vt:lpstr>
      <vt:lpstr>Open Sans Light</vt:lpstr>
      <vt:lpstr>Arial</vt:lpstr>
      <vt:lpstr>Avenir Roman</vt:lpstr>
      <vt:lpstr>Calibri</vt:lpstr>
      <vt:lpstr>Calibri Light</vt:lpstr>
      <vt:lpstr>Helvetica</vt:lpstr>
      <vt:lpstr>Menlo</vt:lpstr>
      <vt:lpstr>Menlo Regular</vt:lpstr>
      <vt:lpstr>Segoe UI</vt:lpstr>
      <vt:lpstr>Segoe UI Light</vt:lpstr>
      <vt:lpstr>Segoe UI Semibold</vt:lpstr>
      <vt:lpstr>Times New Roman</vt:lpstr>
      <vt:lpstr>Custom Design</vt:lpstr>
      <vt:lpstr>PowerPoint Presentation</vt:lpstr>
      <vt:lpstr>What to expect</vt:lpstr>
      <vt:lpstr>MVVM app</vt:lpstr>
      <vt:lpstr>MVVM problems</vt:lpstr>
      <vt:lpstr>But First!</vt:lpstr>
      <vt:lpstr>Redux</vt:lpstr>
      <vt:lpstr>Redux</vt:lpstr>
      <vt:lpstr>Real considerations</vt:lpstr>
      <vt:lpstr>More reading</vt:lpstr>
      <vt:lpstr>Presentation Fonts</vt:lpstr>
      <vt:lpstr>Presentation Fonts</vt:lpstr>
      <vt:lpstr>Presentation Fonts</vt:lpstr>
      <vt:lpstr>Code representation example</vt:lpstr>
      <vt:lpstr>Use separate slides to call out sub-snippets</vt:lpstr>
      <vt:lpstr>Evolve 2016 color palette</vt:lpstr>
      <vt:lpstr>Iconography</vt:lpstr>
      <vt:lpstr>Building blocks</vt:lpstr>
      <vt:lpstr>Chart example: vertical</vt:lpstr>
      <vt:lpstr>Chart example: horizontal</vt:lpstr>
      <vt:lpstr>Chart elements</vt:lpstr>
      <vt:lpstr>Device frames</vt:lpstr>
      <vt:lpstr>Device frames</vt:lpstr>
      <vt:lpstr>Device frames</vt:lpstr>
      <vt:lpstr>Device frames</vt:lpstr>
      <vt:lpstr>Using quality images</vt:lpstr>
      <vt:lpstr>Finding good quality images</vt:lpstr>
      <vt:lpstr>Replacing images in devices</vt:lpstr>
      <vt:lpstr>Cropping images</vt:lpstr>
      <vt:lpstr>Test cloud and games</vt:lpstr>
      <vt:lpstr>Test cloud and games</vt:lpstr>
      <vt:lpstr>Test cloud and games</vt:lpstr>
      <vt:lpstr>I want to test games!</vt:lpstr>
      <vt:lpstr>Locale settings</vt:lpstr>
      <vt:lpstr>Why?</vt:lpstr>
      <vt:lpstr>Why?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Andrew Revell</cp:lastModifiedBy>
  <cp:revision>337</cp:revision>
  <cp:lastPrinted>2015-12-14T23:08:45Z</cp:lastPrinted>
  <dcterms:modified xsi:type="dcterms:W3CDTF">2019-07-30T19:15:37Z</dcterms:modified>
</cp:coreProperties>
</file>